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93" r:id="rId5"/>
    <p:sldId id="279" r:id="rId6"/>
    <p:sldId id="280" r:id="rId7"/>
    <p:sldId id="281" r:id="rId8"/>
    <p:sldId id="310" r:id="rId9"/>
    <p:sldId id="282" r:id="rId10"/>
    <p:sldId id="294" r:id="rId11"/>
    <p:sldId id="283" r:id="rId12"/>
    <p:sldId id="286" r:id="rId13"/>
    <p:sldId id="285" r:id="rId14"/>
    <p:sldId id="287" r:id="rId15"/>
    <p:sldId id="289" r:id="rId16"/>
    <p:sldId id="290" r:id="rId17"/>
    <p:sldId id="295" r:id="rId18"/>
    <p:sldId id="296" r:id="rId19"/>
    <p:sldId id="298" r:id="rId20"/>
    <p:sldId id="309" r:id="rId21"/>
    <p:sldId id="297" r:id="rId22"/>
    <p:sldId id="304" r:id="rId23"/>
    <p:sldId id="305" r:id="rId24"/>
    <p:sldId id="307" r:id="rId25"/>
    <p:sldId id="306" r:id="rId26"/>
    <p:sldId id="308"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1" d="100"/>
          <a:sy n="71" d="100"/>
        </p:scale>
        <p:origin x="4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datasets/dipakdeshmukh/weather-data-of-punemaharashtraindia2008-202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16025E-DAC3-AE5C-56E2-D8FA5F84F899}"/>
              </a:ext>
            </a:extLst>
          </p:cNvPr>
          <p:cNvSpPr/>
          <p:nvPr/>
        </p:nvSpPr>
        <p:spPr>
          <a:xfrm>
            <a:off x="0" y="0"/>
            <a:ext cx="12192000" cy="1354218"/>
          </a:xfrm>
          <a:prstGeom prst="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a:p>
            <a:endParaRPr lang="en-IN" dirty="0"/>
          </a:p>
          <a:p>
            <a:pPr algn="ctr"/>
            <a:endParaRPr lang="en-IN" dirty="0">
              <a:solidFill>
                <a:schemeClr val="tx1">
                  <a:lumMod val="65000"/>
                </a:schemeClr>
              </a:solidFill>
            </a:endParaRPr>
          </a:p>
        </p:txBody>
      </p:sp>
      <p:pic>
        <p:nvPicPr>
          <p:cNvPr id="5" name="Picture 4">
            <a:extLst>
              <a:ext uri="{FF2B5EF4-FFF2-40B4-BE49-F238E27FC236}">
                <a16:creationId xmlns:a16="http://schemas.microsoft.com/office/drawing/2014/main" id="{A5368968-254F-5169-18D6-89BDBFA33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4" y="0"/>
            <a:ext cx="3416060" cy="136147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41830D0-1F5F-53D6-D851-324B6F40AC32}"/>
              </a:ext>
            </a:extLst>
          </p:cNvPr>
          <p:cNvSpPr txBox="1"/>
          <p:nvPr/>
        </p:nvSpPr>
        <p:spPr>
          <a:xfrm>
            <a:off x="4183812" y="133710"/>
            <a:ext cx="8428007" cy="1354217"/>
          </a:xfrm>
          <a:prstGeom prst="rect">
            <a:avLst/>
          </a:prstGeom>
          <a:noFill/>
        </p:spPr>
        <p:txBody>
          <a:bodyPr wrap="square" rtlCol="0">
            <a:spAutoFit/>
          </a:bodyPr>
          <a:lstStyle/>
          <a:p>
            <a:pPr algn="ctr"/>
            <a:r>
              <a:rPr lang="en-US" sz="2800" b="1" dirty="0">
                <a:solidFill>
                  <a:schemeClr val="bg1">
                    <a:lumMod val="85000"/>
                    <a:lumOff val="15000"/>
                  </a:schemeClr>
                </a:solidFill>
              </a:rPr>
              <a:t>SCHOOL OF ENGINEERING AND SCIENCE </a:t>
            </a:r>
          </a:p>
          <a:p>
            <a:pPr algn="ctr"/>
            <a:r>
              <a:rPr lang="en-US" sz="1800" b="1" dirty="0">
                <a:solidFill>
                  <a:schemeClr val="bg1">
                    <a:lumMod val="85000"/>
                    <a:lumOff val="15000"/>
                  </a:schemeClr>
                </a:solidFill>
              </a:rPr>
              <a:t>DEPARTMENT OF APPLIED SCIENCE AND HUMANITIES</a:t>
            </a:r>
          </a:p>
          <a:p>
            <a:pPr algn="ctr"/>
            <a:r>
              <a:rPr lang="en-US" sz="1800" b="1" dirty="0">
                <a:solidFill>
                  <a:schemeClr val="bg1">
                    <a:lumMod val="85000"/>
                    <a:lumOff val="15000"/>
                  </a:schemeClr>
                </a:solidFill>
              </a:rPr>
              <a:t>S.Y M.Sc. (Applied Statistics – Data Science)</a:t>
            </a:r>
          </a:p>
          <a:p>
            <a:endParaRPr lang="en-IN" dirty="0"/>
          </a:p>
        </p:txBody>
      </p:sp>
      <p:sp>
        <p:nvSpPr>
          <p:cNvPr id="10" name="TextBox 9">
            <a:extLst>
              <a:ext uri="{FF2B5EF4-FFF2-40B4-BE49-F238E27FC236}">
                <a16:creationId xmlns:a16="http://schemas.microsoft.com/office/drawing/2014/main" id="{037CD743-85D2-8828-76CC-4B0D9410ADAF}"/>
              </a:ext>
            </a:extLst>
          </p:cNvPr>
          <p:cNvSpPr txBox="1"/>
          <p:nvPr/>
        </p:nvSpPr>
        <p:spPr>
          <a:xfrm>
            <a:off x="84104" y="2065582"/>
            <a:ext cx="6573327" cy="2462213"/>
          </a:xfrm>
          <a:prstGeom prst="rect">
            <a:avLst/>
          </a:prstGeom>
          <a:noFill/>
        </p:spPr>
        <p:txBody>
          <a:bodyPr wrap="square" rtlCol="0">
            <a:spAutoFit/>
          </a:bodyPr>
          <a:lstStyle/>
          <a:p>
            <a:pPr algn="ctr"/>
            <a:r>
              <a:rPr lang="en-IN" b="1" kern="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22MSDS321: Capstone Mini Project</a:t>
            </a:r>
          </a:p>
          <a:p>
            <a:pPr algn="ctr"/>
            <a:br>
              <a:rPr lang="en-IN" sz="1600" b="1" i="1" kern="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br>
            <a:r>
              <a:rPr lang="en-IN" sz="4000" b="1" kern="100" dirty="0">
                <a:ln w="9525">
                  <a:solidFill>
                    <a:schemeClr val="bg1"/>
                  </a:solidFill>
                  <a:prstDash val="solid"/>
                </a:ln>
                <a:solidFill>
                  <a:schemeClr val="tx1"/>
                </a:solidFill>
                <a:effectLst>
                  <a:outerShdw blurRad="12700" dist="38100" dir="2700000" algn="tl" rotWithShape="0">
                    <a:schemeClr val="bg1">
                      <a:lumMod val="50000"/>
                    </a:schemeClr>
                  </a:outerShdw>
                </a:effectLst>
                <a:ea typeface="Calibri" panose="020F0502020204030204" pitchFamily="34" charset="0"/>
                <a:cs typeface="Times New Roman" panose="02020603050405020304" pitchFamily="18" charset="0"/>
              </a:rPr>
              <a:t>Time Series and </a:t>
            </a:r>
            <a:r>
              <a:rPr lang="en-IN" sz="4000" b="1" kern="100" dirty="0">
                <a:ln w="9525">
                  <a:solidFill>
                    <a:schemeClr val="bg1"/>
                  </a:solidFill>
                  <a:prstDash val="solid"/>
                </a:ln>
                <a:effectLst>
                  <a:outerShdw blurRad="12700" dist="38100" dir="2700000" algn="tl" rotWithShape="0">
                    <a:schemeClr val="bg1">
                      <a:lumMod val="50000"/>
                    </a:schemeClr>
                  </a:outerShdw>
                </a:effectLst>
                <a:ea typeface="Calibri" panose="020F0502020204030204" pitchFamily="34" charset="0"/>
                <a:cs typeface="Times New Roman" panose="02020603050405020304" pitchFamily="18" charset="0"/>
              </a:rPr>
              <a:t>Machine learning</a:t>
            </a:r>
            <a:r>
              <a:rPr lang="en-IN" sz="4000" b="1" kern="100" dirty="0">
                <a:ln w="9525">
                  <a:solidFill>
                    <a:schemeClr val="bg1"/>
                  </a:solidFill>
                  <a:prstDash val="solid"/>
                </a:ln>
                <a:solidFill>
                  <a:schemeClr val="tx1"/>
                </a:solidFill>
                <a:effectLst>
                  <a:outerShdw blurRad="12700" dist="38100" dir="2700000" algn="tl" rotWithShape="0">
                    <a:schemeClr val="bg1">
                      <a:lumMod val="50000"/>
                    </a:schemeClr>
                  </a:outerShdw>
                </a:effectLst>
                <a:ea typeface="Calibri" panose="020F0502020204030204" pitchFamily="34" charset="0"/>
                <a:cs typeface="Times New Roman" panose="02020603050405020304" pitchFamily="18" charset="0"/>
              </a:rPr>
              <a:t> Approach for Weather Forecasting</a:t>
            </a:r>
            <a:endParaRPr lang="en-IN" sz="3600" b="1" dirty="0"/>
          </a:p>
        </p:txBody>
      </p:sp>
      <p:sp>
        <p:nvSpPr>
          <p:cNvPr id="11" name="TextBox 10">
            <a:extLst>
              <a:ext uri="{FF2B5EF4-FFF2-40B4-BE49-F238E27FC236}">
                <a16:creationId xmlns:a16="http://schemas.microsoft.com/office/drawing/2014/main" id="{00ABDA2F-62F4-9FA3-D6FC-0137E68E8D4D}"/>
              </a:ext>
            </a:extLst>
          </p:cNvPr>
          <p:cNvSpPr txBox="1"/>
          <p:nvPr/>
        </p:nvSpPr>
        <p:spPr>
          <a:xfrm>
            <a:off x="1123588" y="4729886"/>
            <a:ext cx="4494357" cy="1692771"/>
          </a:xfrm>
          <a:prstGeom prst="rect">
            <a:avLst/>
          </a:prstGeom>
          <a:noFill/>
        </p:spPr>
        <p:txBody>
          <a:bodyPr wrap="square" rtlCol="0">
            <a:spAutoFit/>
          </a:bodyPr>
          <a:lstStyle/>
          <a:p>
            <a:pPr algn="ctr"/>
            <a:r>
              <a:rPr lang="en-IN" sz="1800" u="sng" dirty="0">
                <a:effectLst>
                  <a:outerShdw blurRad="9525" dist="25400" dir="14640000" algn="tl" rotWithShape="0">
                    <a:schemeClr val="bg1">
                      <a:alpha val="30000"/>
                    </a:schemeClr>
                  </a:outerShdw>
                </a:effectLst>
              </a:rPr>
              <a:t>PRESENTED BY</a:t>
            </a:r>
          </a:p>
          <a:p>
            <a:pPr algn="ctr"/>
            <a:r>
              <a:rPr lang="en-IN" sz="1800" dirty="0">
                <a:effectLst>
                  <a:outerShdw blurRad="9525" dist="25400" dir="14640000" algn="tl" rotWithShape="0">
                    <a:schemeClr val="bg1">
                      <a:alpha val="30000"/>
                    </a:schemeClr>
                  </a:outerShdw>
                </a:effectLst>
              </a:rPr>
              <a:t>Mr. Suraj Ramchandra Jagtap  </a:t>
            </a:r>
            <a:r>
              <a:rPr lang="en-IN" sz="1400" dirty="0">
                <a:effectLst>
                  <a:outerShdw blurRad="9525" dist="25400" dir="14640000" algn="tl" rotWithShape="0">
                    <a:schemeClr val="bg1">
                      <a:alpha val="30000"/>
                    </a:schemeClr>
                  </a:outerShdw>
                </a:effectLst>
              </a:rPr>
              <a:t>MITU22MSDS0012 </a:t>
            </a:r>
          </a:p>
          <a:p>
            <a:pPr algn="ctr"/>
            <a:r>
              <a:rPr lang="en-IN" sz="1800" dirty="0">
                <a:effectLst>
                  <a:outerShdw blurRad="9525" dist="25400" dir="14640000" algn="tl" rotWithShape="0">
                    <a:schemeClr val="bg1">
                      <a:alpha val="30000"/>
                    </a:schemeClr>
                  </a:outerShdw>
                </a:effectLst>
              </a:rPr>
              <a:t>Mr. Rohit Mahendra Dixit  </a:t>
            </a:r>
            <a:r>
              <a:rPr lang="en-IN" sz="1400" dirty="0">
                <a:effectLst>
                  <a:outerShdw blurRad="9525" dist="25400" dir="14640000" algn="tl" rotWithShape="0">
                    <a:schemeClr val="bg1">
                      <a:alpha val="30000"/>
                    </a:schemeClr>
                  </a:outerShdw>
                </a:effectLst>
              </a:rPr>
              <a:t>MITU22MSDS0028</a:t>
            </a:r>
          </a:p>
          <a:p>
            <a:pPr algn="ctr"/>
            <a:endParaRPr lang="en-IN" sz="1400" dirty="0">
              <a:effectLst>
                <a:outerShdw blurRad="9525" dist="25400" dir="14640000" algn="tl" rotWithShape="0">
                  <a:schemeClr val="bg1">
                    <a:alpha val="30000"/>
                  </a:schemeClr>
                </a:outerShdw>
              </a:effectLst>
            </a:endParaRPr>
          </a:p>
          <a:p>
            <a:pPr algn="ctr"/>
            <a:r>
              <a:rPr lang="en-IN" sz="1800" dirty="0">
                <a:effectLst>
                  <a:outerShdw blurRad="9525" dist="25400" dir="14640000" algn="tl" rotWithShape="0">
                    <a:schemeClr val="bg1">
                      <a:alpha val="30000"/>
                    </a:schemeClr>
                  </a:outerShdw>
                </a:effectLst>
              </a:rPr>
              <a:t>Under the Guidance of</a:t>
            </a:r>
          </a:p>
          <a:p>
            <a:pPr algn="ctr"/>
            <a:r>
              <a:rPr lang="en-IN" sz="1800" dirty="0" err="1">
                <a:effectLst>
                  <a:outerShdw blurRad="9525" dist="25400" dir="14640000" algn="tl" rotWithShape="0">
                    <a:schemeClr val="bg1">
                      <a:alpha val="30000"/>
                    </a:schemeClr>
                  </a:outerShdw>
                </a:effectLst>
              </a:rPr>
              <a:t>Dr.</a:t>
            </a:r>
            <a:r>
              <a:rPr lang="en-IN" sz="1800" dirty="0">
                <a:effectLst>
                  <a:outerShdw blurRad="9525" dist="25400" dir="14640000" algn="tl" rotWithShape="0">
                    <a:schemeClr val="bg1">
                      <a:alpha val="30000"/>
                    </a:schemeClr>
                  </a:outerShdw>
                </a:effectLst>
              </a:rPr>
              <a:t> Ashok Kumar</a:t>
            </a:r>
          </a:p>
        </p:txBody>
      </p:sp>
      <p:pic>
        <p:nvPicPr>
          <p:cNvPr id="12" name="Content Placeholder 5">
            <a:extLst>
              <a:ext uri="{FF2B5EF4-FFF2-40B4-BE49-F238E27FC236}">
                <a16:creationId xmlns:a16="http://schemas.microsoft.com/office/drawing/2014/main" id="{09B47988-4316-9C93-D1F4-4ABF0FE2B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094" y="2398135"/>
            <a:ext cx="4874680" cy="3564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015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EE40-9DF1-2D0D-D27B-31CD0F5E1BF1}"/>
              </a:ext>
            </a:extLst>
          </p:cNvPr>
          <p:cNvSpPr>
            <a:spLocks noGrp="1"/>
          </p:cNvSpPr>
          <p:nvPr>
            <p:ph type="title"/>
          </p:nvPr>
        </p:nvSpPr>
        <p:spPr>
          <a:xfrm>
            <a:off x="229883" y="888999"/>
            <a:ext cx="4508541" cy="900023"/>
          </a:xfrm>
        </p:spPr>
        <p:txBody>
          <a:bodyPr/>
          <a:lstStyle/>
          <a:p>
            <a:pPr marL="457200" indent="-457200">
              <a:buFont typeface="Wingdings" panose="05000000000000000000" pitchFamily="2" charset="2"/>
              <a:buChar char="q"/>
            </a:pPr>
            <a:r>
              <a:rPr lang="en-US" b="1" dirty="0"/>
              <a:t>Bar Plot of Monthly</a:t>
            </a:r>
            <a:br>
              <a:rPr lang="en-US" b="1" dirty="0"/>
            </a:br>
            <a:r>
              <a:rPr lang="en-US" b="1" dirty="0"/>
              <a:t>Average Rainfall</a:t>
            </a:r>
            <a:endParaRPr lang="en-IN" b="1" dirty="0"/>
          </a:p>
        </p:txBody>
      </p:sp>
      <p:pic>
        <p:nvPicPr>
          <p:cNvPr id="6" name="Content Placeholder 5">
            <a:extLst>
              <a:ext uri="{FF2B5EF4-FFF2-40B4-BE49-F238E27FC236}">
                <a16:creationId xmlns:a16="http://schemas.microsoft.com/office/drawing/2014/main" id="{48C9D924-2BDE-59F2-D0A1-84E36F156E0F}"/>
              </a:ext>
            </a:extLst>
          </p:cNvPr>
          <p:cNvPicPr>
            <a:picLocks noGrp="1" noChangeAspect="1"/>
          </p:cNvPicPr>
          <p:nvPr>
            <p:ph idx="1"/>
          </p:nvPr>
        </p:nvPicPr>
        <p:blipFill>
          <a:blip r:embed="rId2"/>
          <a:stretch>
            <a:fillRect/>
          </a:stretch>
        </p:blipFill>
        <p:spPr>
          <a:xfrm>
            <a:off x="4968307" y="888999"/>
            <a:ext cx="6876071" cy="5080001"/>
          </a:xfrm>
        </p:spPr>
      </p:pic>
      <p:sp>
        <p:nvSpPr>
          <p:cNvPr id="4" name="Text Placeholder 3">
            <a:extLst>
              <a:ext uri="{FF2B5EF4-FFF2-40B4-BE49-F238E27FC236}">
                <a16:creationId xmlns:a16="http://schemas.microsoft.com/office/drawing/2014/main" id="{CD83E1B1-6F55-2456-9F96-55118C32BF92}"/>
              </a:ext>
            </a:extLst>
          </p:cNvPr>
          <p:cNvSpPr>
            <a:spLocks noGrp="1"/>
          </p:cNvSpPr>
          <p:nvPr>
            <p:ph type="body" sz="half" idx="2"/>
          </p:nvPr>
        </p:nvSpPr>
        <p:spPr>
          <a:xfrm>
            <a:off x="347622" y="4407619"/>
            <a:ext cx="4390802" cy="1492850"/>
          </a:xfrm>
        </p:spPr>
        <p:txBody>
          <a:bodyPr>
            <a:normAutofit/>
          </a:bodyPr>
          <a:lstStyle/>
          <a:p>
            <a:r>
              <a:rPr lang="en-US" sz="1800" b="1" dirty="0"/>
              <a:t>Conclusion:-</a:t>
            </a:r>
            <a:r>
              <a:rPr lang="en-IN" sz="1200" b="1" dirty="0">
                <a:effectLst/>
              </a:rPr>
              <a:t>  </a:t>
            </a:r>
            <a:r>
              <a:rPr lang="en-IN" sz="1800" dirty="0">
                <a:effectLst/>
                <a:ea typeface="Times New Roman" panose="02020603050405020304" pitchFamily="18" charset="0"/>
                <a:cs typeface="Times New Roman" panose="02020603050405020304" pitchFamily="18" charset="0"/>
              </a:rPr>
              <a:t>In this plot, we can observe how the average monthly rainfall in Pune varies across the year, providing insights into the city's climate and weather patterns.</a:t>
            </a:r>
            <a:endParaRPr lang="en-IN" sz="1800" dirty="0">
              <a:effectLst/>
              <a:ea typeface="Calibri" panose="020F0502020204030204" pitchFamily="34" charset="0"/>
              <a:cs typeface="Times New Roman" panose="02020603050405020304" pitchFamily="18" charset="0"/>
            </a:endParaRPr>
          </a:p>
          <a:p>
            <a:pPr algn="l"/>
            <a:endParaRPr lang="en-IN" sz="1800" dirty="0"/>
          </a:p>
        </p:txBody>
      </p:sp>
      <p:sp>
        <p:nvSpPr>
          <p:cNvPr id="3" name="TextBox 2">
            <a:extLst>
              <a:ext uri="{FF2B5EF4-FFF2-40B4-BE49-F238E27FC236}">
                <a16:creationId xmlns:a16="http://schemas.microsoft.com/office/drawing/2014/main" id="{0CEA9565-8BC5-5D43-730F-CE6A7384C57C}"/>
              </a:ext>
            </a:extLst>
          </p:cNvPr>
          <p:cNvSpPr txBox="1"/>
          <p:nvPr/>
        </p:nvSpPr>
        <p:spPr>
          <a:xfrm>
            <a:off x="803721" y="2205768"/>
            <a:ext cx="3360863" cy="1785104"/>
          </a:xfrm>
          <a:prstGeom prst="rect">
            <a:avLst/>
          </a:prstGeom>
          <a:noFill/>
          <a:ln>
            <a:solidFill>
              <a:schemeClr val="tx1"/>
            </a:solidFill>
          </a:ln>
        </p:spPr>
        <p:txBody>
          <a:bodyPr wrap="square" rtlCol="0">
            <a:spAutoFit/>
          </a:bodyPr>
          <a:lstStyle/>
          <a:p>
            <a:r>
              <a:rPr lang="en-IN" sz="2000" b="1" dirty="0"/>
              <a:t>                  Scale</a:t>
            </a:r>
          </a:p>
          <a:p>
            <a:r>
              <a:rPr lang="en-IN" dirty="0"/>
              <a:t>      0                            No Rain</a:t>
            </a:r>
          </a:p>
          <a:p>
            <a:r>
              <a:rPr lang="en-IN" dirty="0"/>
              <a:t>0.1 – 0.2                    Weak Rain</a:t>
            </a:r>
          </a:p>
          <a:p>
            <a:r>
              <a:rPr lang="en-IN" dirty="0"/>
              <a:t>0.3 – 0.4                 Moderate Rain</a:t>
            </a:r>
          </a:p>
          <a:p>
            <a:r>
              <a:rPr lang="en-IN" dirty="0"/>
              <a:t>0.5 – 0.6                   Heavy Rain</a:t>
            </a:r>
          </a:p>
          <a:p>
            <a:r>
              <a:rPr lang="en-IN" dirty="0"/>
              <a:t>   &gt;0.6                   Very Heavy Rain </a:t>
            </a:r>
          </a:p>
        </p:txBody>
      </p:sp>
    </p:spTree>
    <p:extLst>
      <p:ext uri="{BB962C8B-B14F-4D97-AF65-F5344CB8AC3E}">
        <p14:creationId xmlns:p14="http://schemas.microsoft.com/office/powerpoint/2010/main" val="37201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C742-59B0-663F-AA34-A96EEF69E7AD}"/>
              </a:ext>
            </a:extLst>
          </p:cNvPr>
          <p:cNvSpPr>
            <a:spLocks noGrp="1"/>
          </p:cNvSpPr>
          <p:nvPr>
            <p:ph type="title"/>
          </p:nvPr>
        </p:nvSpPr>
        <p:spPr>
          <a:xfrm>
            <a:off x="1103252" y="549216"/>
            <a:ext cx="1985206" cy="460075"/>
          </a:xfrm>
        </p:spPr>
        <p:txBody>
          <a:bodyPr>
            <a:noAutofit/>
          </a:bodyPr>
          <a:lstStyle/>
          <a:p>
            <a:pPr marL="457200" indent="-457200">
              <a:buFont typeface="Wingdings" panose="05000000000000000000" pitchFamily="2" charset="2"/>
              <a:buChar char="q"/>
            </a:pPr>
            <a:r>
              <a:rPr lang="en-IN" b="1" dirty="0"/>
              <a:t>Heatmap</a:t>
            </a:r>
          </a:p>
        </p:txBody>
      </p:sp>
      <p:sp>
        <p:nvSpPr>
          <p:cNvPr id="4" name="Text Placeholder 3">
            <a:extLst>
              <a:ext uri="{FF2B5EF4-FFF2-40B4-BE49-F238E27FC236}">
                <a16:creationId xmlns:a16="http://schemas.microsoft.com/office/drawing/2014/main" id="{9FD5222A-7265-7844-A15B-1FEC1C3A7A9D}"/>
              </a:ext>
            </a:extLst>
          </p:cNvPr>
          <p:cNvSpPr>
            <a:spLocks noGrp="1"/>
          </p:cNvSpPr>
          <p:nvPr>
            <p:ph type="body" sz="half" idx="2"/>
          </p:nvPr>
        </p:nvSpPr>
        <p:spPr>
          <a:xfrm>
            <a:off x="242411" y="1417725"/>
            <a:ext cx="3706889" cy="4430984"/>
          </a:xfrm>
        </p:spPr>
        <p:txBody>
          <a:bodyPr>
            <a:normAutofit/>
          </a:bodyPr>
          <a:lstStyle/>
          <a:p>
            <a:r>
              <a:rPr lang="en-IN" sz="1800" b="1" dirty="0"/>
              <a:t>Conclusion:-  </a:t>
            </a:r>
          </a:p>
          <a:p>
            <a:r>
              <a:rPr lang="en-IN" sz="1800" dirty="0">
                <a:effectLst/>
                <a:ea typeface="Calibri" panose="020F0502020204030204" pitchFamily="34" charset="0"/>
                <a:cs typeface="Times New Roman" panose="02020603050405020304" pitchFamily="18" charset="0"/>
              </a:rPr>
              <a:t>The heatmap of the correlation matrix provides a valuable tool for understanding the relationships between the variables in the dataset and for developing forecasting models.</a:t>
            </a:r>
          </a:p>
          <a:p>
            <a:endParaRPr lang="en-IN" sz="1800" b="1" dirty="0"/>
          </a:p>
          <a:p>
            <a:pPr marL="285750" indent="-285750">
              <a:buFont typeface="Arial" panose="020B0604020202020204" pitchFamily="34" charset="0"/>
              <a:buChar char="•"/>
            </a:pPr>
            <a:r>
              <a:rPr lang="en-US" sz="1800" dirty="0" err="1"/>
              <a:t>FeelslikeC</a:t>
            </a:r>
            <a:r>
              <a:rPr lang="en-US" sz="1800" dirty="0"/>
              <a:t> and Heat Index have a high positive correlation (0.99).</a:t>
            </a:r>
          </a:p>
          <a:p>
            <a:endParaRPr lang="en-US" sz="1800" dirty="0"/>
          </a:p>
          <a:p>
            <a:pPr marL="285750" indent="-285750">
              <a:buFont typeface="Arial" panose="020B0604020202020204" pitchFamily="34" charset="0"/>
              <a:buChar char="•"/>
            </a:pPr>
            <a:r>
              <a:rPr lang="en-US" sz="1800" dirty="0"/>
              <a:t>Pressure and Cloud cover have High negative correlation (</a:t>
            </a:r>
            <a:r>
              <a:rPr lang="en-IN" sz="1800" dirty="0"/>
              <a:t>–0.61).</a:t>
            </a:r>
          </a:p>
        </p:txBody>
      </p:sp>
      <p:pic>
        <p:nvPicPr>
          <p:cNvPr id="8" name="Content Placeholder 7">
            <a:extLst>
              <a:ext uri="{FF2B5EF4-FFF2-40B4-BE49-F238E27FC236}">
                <a16:creationId xmlns:a16="http://schemas.microsoft.com/office/drawing/2014/main" id="{E897C518-1AF6-4C8F-7E9B-DC25D0E92D31}"/>
              </a:ext>
            </a:extLst>
          </p:cNvPr>
          <p:cNvPicPr>
            <a:picLocks noGrp="1" noChangeAspect="1"/>
          </p:cNvPicPr>
          <p:nvPr>
            <p:ph idx="1"/>
          </p:nvPr>
        </p:nvPicPr>
        <p:blipFill>
          <a:blip r:embed="rId2"/>
          <a:stretch>
            <a:fillRect/>
          </a:stretch>
        </p:blipFill>
        <p:spPr>
          <a:xfrm>
            <a:off x="4373592" y="324928"/>
            <a:ext cx="7539487" cy="6231147"/>
          </a:xfrm>
        </p:spPr>
      </p:pic>
    </p:spTree>
    <p:extLst>
      <p:ext uri="{BB962C8B-B14F-4D97-AF65-F5344CB8AC3E}">
        <p14:creationId xmlns:p14="http://schemas.microsoft.com/office/powerpoint/2010/main" val="2568184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1355-F6D4-F0B1-A77B-8322C748676D}"/>
              </a:ext>
            </a:extLst>
          </p:cNvPr>
          <p:cNvSpPr>
            <a:spLocks noGrp="1"/>
          </p:cNvSpPr>
          <p:nvPr>
            <p:ph type="title"/>
          </p:nvPr>
        </p:nvSpPr>
        <p:spPr>
          <a:xfrm>
            <a:off x="919119" y="273170"/>
            <a:ext cx="10353762" cy="970450"/>
          </a:xfrm>
        </p:spPr>
        <p:txBody>
          <a:bodyPr>
            <a:noAutofit/>
          </a:bodyPr>
          <a:lstStyle/>
          <a:p>
            <a:r>
              <a:rPr lang="en-IN" sz="2800" b="1" dirty="0"/>
              <a:t>Autocorrelation Function and Partial Autocorrelation Function</a:t>
            </a:r>
          </a:p>
        </p:txBody>
      </p:sp>
      <p:sp>
        <p:nvSpPr>
          <p:cNvPr id="3" name="Text Placeholder 2">
            <a:extLst>
              <a:ext uri="{FF2B5EF4-FFF2-40B4-BE49-F238E27FC236}">
                <a16:creationId xmlns:a16="http://schemas.microsoft.com/office/drawing/2014/main" id="{8FB3CBD7-2568-580D-B82E-8AC2970D9E06}"/>
              </a:ext>
            </a:extLst>
          </p:cNvPr>
          <p:cNvSpPr>
            <a:spLocks noGrp="1"/>
          </p:cNvSpPr>
          <p:nvPr>
            <p:ph type="body" idx="1"/>
          </p:nvPr>
        </p:nvSpPr>
        <p:spPr>
          <a:xfrm>
            <a:off x="1036984" y="4998936"/>
            <a:ext cx="4764764" cy="692494"/>
          </a:xfrm>
        </p:spPr>
        <p:txBody>
          <a:bodyPr/>
          <a:lstStyle/>
          <a:p>
            <a:r>
              <a:rPr lang="en-IN" sz="1800" b="1" dirty="0"/>
              <a:t>Conclusion:- </a:t>
            </a:r>
            <a:r>
              <a:rPr lang="en-IN" sz="1800" dirty="0"/>
              <a:t>In the ACF plot ,we may observe seasonality.</a:t>
            </a:r>
          </a:p>
        </p:txBody>
      </p:sp>
      <p:pic>
        <p:nvPicPr>
          <p:cNvPr id="8" name="Content Placeholder 7">
            <a:extLst>
              <a:ext uri="{FF2B5EF4-FFF2-40B4-BE49-F238E27FC236}">
                <a16:creationId xmlns:a16="http://schemas.microsoft.com/office/drawing/2014/main" id="{4D8851EA-142E-F698-15F1-EE13A0DB6D06}"/>
              </a:ext>
            </a:extLst>
          </p:cNvPr>
          <p:cNvPicPr>
            <a:picLocks noGrp="1" noChangeAspect="1"/>
          </p:cNvPicPr>
          <p:nvPr>
            <p:ph sz="half" idx="2"/>
          </p:nvPr>
        </p:nvPicPr>
        <p:blipFill>
          <a:blip r:embed="rId2"/>
          <a:stretch>
            <a:fillRect/>
          </a:stretch>
        </p:blipFill>
        <p:spPr>
          <a:xfrm>
            <a:off x="1027955" y="1626533"/>
            <a:ext cx="4782822" cy="3335737"/>
          </a:xfrm>
        </p:spPr>
      </p:pic>
      <p:sp>
        <p:nvSpPr>
          <p:cNvPr id="5" name="Text Placeholder 4">
            <a:extLst>
              <a:ext uri="{FF2B5EF4-FFF2-40B4-BE49-F238E27FC236}">
                <a16:creationId xmlns:a16="http://schemas.microsoft.com/office/drawing/2014/main" id="{7211C401-6BD8-99F6-AFF3-553B9014E017}"/>
              </a:ext>
            </a:extLst>
          </p:cNvPr>
          <p:cNvSpPr>
            <a:spLocks noGrp="1"/>
          </p:cNvSpPr>
          <p:nvPr>
            <p:ph type="body" sz="quarter" idx="3"/>
          </p:nvPr>
        </p:nvSpPr>
        <p:spPr>
          <a:xfrm>
            <a:off x="6343488" y="4998936"/>
            <a:ext cx="4779582" cy="692495"/>
          </a:xfrm>
        </p:spPr>
        <p:txBody>
          <a:bodyPr/>
          <a:lstStyle/>
          <a:p>
            <a:r>
              <a:rPr lang="en-IN" sz="1800" b="1" dirty="0"/>
              <a:t>Conclusion:- </a:t>
            </a:r>
            <a:r>
              <a:rPr lang="en-IN" sz="1800" dirty="0"/>
              <a:t>In both ACF and PACF shows significant spikes at multiple lags. </a:t>
            </a:r>
          </a:p>
        </p:txBody>
      </p:sp>
      <p:pic>
        <p:nvPicPr>
          <p:cNvPr id="10" name="Content Placeholder 9">
            <a:extLst>
              <a:ext uri="{FF2B5EF4-FFF2-40B4-BE49-F238E27FC236}">
                <a16:creationId xmlns:a16="http://schemas.microsoft.com/office/drawing/2014/main" id="{ECC5CAD0-16CE-6C78-E417-D69176EACE42}"/>
              </a:ext>
            </a:extLst>
          </p:cNvPr>
          <p:cNvPicPr>
            <a:picLocks noGrp="1" noChangeAspect="1"/>
          </p:cNvPicPr>
          <p:nvPr>
            <p:ph sz="quarter" idx="4"/>
          </p:nvPr>
        </p:nvPicPr>
        <p:blipFill>
          <a:blip r:embed="rId3"/>
          <a:stretch>
            <a:fillRect/>
          </a:stretch>
        </p:blipFill>
        <p:spPr>
          <a:xfrm>
            <a:off x="6343488" y="1626534"/>
            <a:ext cx="4800879" cy="3335736"/>
          </a:xfrm>
        </p:spPr>
      </p:pic>
      <p:sp>
        <p:nvSpPr>
          <p:cNvPr id="4" name="TextBox 3">
            <a:extLst>
              <a:ext uri="{FF2B5EF4-FFF2-40B4-BE49-F238E27FC236}">
                <a16:creationId xmlns:a16="http://schemas.microsoft.com/office/drawing/2014/main" id="{10880D8F-E977-B62E-D94F-333A3EA3654A}"/>
              </a:ext>
            </a:extLst>
          </p:cNvPr>
          <p:cNvSpPr txBox="1"/>
          <p:nvPr/>
        </p:nvSpPr>
        <p:spPr>
          <a:xfrm>
            <a:off x="724246" y="6098548"/>
            <a:ext cx="10743507" cy="373692"/>
          </a:xfrm>
          <a:prstGeom prst="rect">
            <a:avLst/>
          </a:prstGeom>
          <a:noFill/>
        </p:spPr>
        <p:txBody>
          <a:bodyPr wrap="square" rtlCol="0">
            <a:spAutoFit/>
          </a:bodyPr>
          <a:lstStyle/>
          <a:p>
            <a:pPr>
              <a:lnSpc>
                <a:spcPct val="107000"/>
              </a:lnSpc>
              <a:spcAft>
                <a:spcPts val="800"/>
              </a:spcAft>
            </a:pPr>
            <a:r>
              <a:rPr lang="en-IN" sz="1800" dirty="0">
                <a:solidFill>
                  <a:schemeClr val="tx2"/>
                </a:solidFill>
                <a:effectLst/>
                <a:ea typeface="Calibri" panose="020F0502020204030204" pitchFamily="34" charset="0"/>
                <a:cs typeface="Times New Roman" panose="02020603050405020304" pitchFamily="18" charset="0"/>
              </a:rPr>
              <a:t>Overall, the ACF and PACF plots suggest that the temperature data can be </a:t>
            </a:r>
            <a:r>
              <a:rPr lang="en-IN" sz="1800" dirty="0" err="1">
                <a:solidFill>
                  <a:schemeClr val="tx2"/>
                </a:solidFill>
                <a:effectLst/>
                <a:ea typeface="Calibri" panose="020F0502020204030204" pitchFamily="34" charset="0"/>
                <a:cs typeface="Times New Roman" panose="02020603050405020304" pitchFamily="18" charset="0"/>
              </a:rPr>
              <a:t>modeled</a:t>
            </a:r>
            <a:r>
              <a:rPr lang="en-IN" sz="1800" dirty="0">
                <a:solidFill>
                  <a:schemeClr val="tx2"/>
                </a:solidFill>
                <a:effectLst/>
                <a:ea typeface="Calibri" panose="020F0502020204030204" pitchFamily="34" charset="0"/>
                <a:cs typeface="Times New Roman" panose="02020603050405020304" pitchFamily="18" charset="0"/>
              </a:rPr>
              <a:t> using a seasonal ARIMA model.</a:t>
            </a:r>
          </a:p>
        </p:txBody>
      </p:sp>
    </p:spTree>
    <p:extLst>
      <p:ext uri="{BB962C8B-B14F-4D97-AF65-F5344CB8AC3E}">
        <p14:creationId xmlns:p14="http://schemas.microsoft.com/office/powerpoint/2010/main" val="368239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9D20-CC7E-A976-4C6B-1E8AE2600F3A}"/>
              </a:ext>
            </a:extLst>
          </p:cNvPr>
          <p:cNvSpPr>
            <a:spLocks noGrp="1"/>
          </p:cNvSpPr>
          <p:nvPr>
            <p:ph type="title"/>
          </p:nvPr>
        </p:nvSpPr>
        <p:spPr>
          <a:xfrm>
            <a:off x="507579" y="1109932"/>
            <a:ext cx="3880957" cy="485955"/>
          </a:xfrm>
        </p:spPr>
        <p:txBody>
          <a:bodyPr>
            <a:normAutofit fontScale="90000"/>
          </a:bodyPr>
          <a:lstStyle/>
          <a:p>
            <a:pPr marL="457200" indent="-457200">
              <a:buFont typeface="Wingdings" panose="05000000000000000000" pitchFamily="2" charset="2"/>
              <a:buChar char="q"/>
            </a:pPr>
            <a:r>
              <a:rPr lang="en-US" b="1" dirty="0"/>
              <a:t>Seasonal Decomposition</a:t>
            </a:r>
            <a:endParaRPr lang="en-IN" b="1" dirty="0"/>
          </a:p>
        </p:txBody>
      </p:sp>
      <p:pic>
        <p:nvPicPr>
          <p:cNvPr id="6" name="Content Placeholder 5">
            <a:extLst>
              <a:ext uri="{FF2B5EF4-FFF2-40B4-BE49-F238E27FC236}">
                <a16:creationId xmlns:a16="http://schemas.microsoft.com/office/drawing/2014/main" id="{72530650-C94E-6233-1F3B-C3B0900E4EC7}"/>
              </a:ext>
            </a:extLst>
          </p:cNvPr>
          <p:cNvPicPr>
            <a:picLocks noGrp="1" noChangeAspect="1"/>
          </p:cNvPicPr>
          <p:nvPr>
            <p:ph idx="1"/>
          </p:nvPr>
        </p:nvPicPr>
        <p:blipFill>
          <a:blip r:embed="rId2"/>
          <a:stretch>
            <a:fillRect/>
          </a:stretch>
        </p:blipFill>
        <p:spPr>
          <a:xfrm>
            <a:off x="4856162" y="609600"/>
            <a:ext cx="7022411" cy="5653177"/>
          </a:xfrm>
        </p:spPr>
      </p:pic>
      <p:sp>
        <p:nvSpPr>
          <p:cNvPr id="4" name="Text Placeholder 3">
            <a:extLst>
              <a:ext uri="{FF2B5EF4-FFF2-40B4-BE49-F238E27FC236}">
                <a16:creationId xmlns:a16="http://schemas.microsoft.com/office/drawing/2014/main" id="{5E0E82CC-8C86-122F-0300-196115027E3B}"/>
              </a:ext>
            </a:extLst>
          </p:cNvPr>
          <p:cNvSpPr>
            <a:spLocks noGrp="1"/>
          </p:cNvSpPr>
          <p:nvPr>
            <p:ph type="body" sz="half" idx="2"/>
          </p:nvPr>
        </p:nvSpPr>
        <p:spPr>
          <a:xfrm>
            <a:off x="594612" y="1955022"/>
            <a:ext cx="3706889" cy="3917230"/>
          </a:xfrm>
        </p:spPr>
        <p:txBody>
          <a:bodyPr>
            <a:normAutofit lnSpcReduction="10000"/>
          </a:bodyPr>
          <a:lstStyle/>
          <a:p>
            <a:r>
              <a:rPr lang="en-US" sz="1800" b="1" dirty="0"/>
              <a:t>Conclusion:-  </a:t>
            </a:r>
            <a:r>
              <a:rPr lang="en-US" sz="1800" dirty="0"/>
              <a:t>The trend component shows whether there is a significant long-term trend in the temperature data. </a:t>
            </a:r>
          </a:p>
          <a:p>
            <a:r>
              <a:rPr lang="en-IN" sz="1800" dirty="0">
                <a:effectLst/>
                <a:ea typeface="Calibri" panose="020F0502020204030204" pitchFamily="34" charset="0"/>
                <a:cs typeface="Times New Roman" panose="02020603050405020304" pitchFamily="18" charset="0"/>
              </a:rPr>
              <a:t>The seasonal plot shows that the temperature has a clear seasonal pattern, with higher temperatures in the summer and lower temperatures in the winter.</a:t>
            </a:r>
          </a:p>
          <a:p>
            <a:r>
              <a:rPr lang="en-US" sz="1800" dirty="0"/>
              <a:t>Residuals shows the residuals or errors after removing the trend and seasonal components.  </a:t>
            </a:r>
          </a:p>
          <a:p>
            <a:endParaRPr lang="en-IN" dirty="0"/>
          </a:p>
        </p:txBody>
      </p:sp>
    </p:spTree>
    <p:extLst>
      <p:ext uri="{BB962C8B-B14F-4D97-AF65-F5344CB8AC3E}">
        <p14:creationId xmlns:p14="http://schemas.microsoft.com/office/powerpoint/2010/main" val="1618695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7DC5-3DA6-FA86-C6DE-16BD0DA606C0}"/>
              </a:ext>
            </a:extLst>
          </p:cNvPr>
          <p:cNvSpPr>
            <a:spLocks noGrp="1"/>
          </p:cNvSpPr>
          <p:nvPr>
            <p:ph type="title"/>
          </p:nvPr>
        </p:nvSpPr>
        <p:spPr>
          <a:xfrm>
            <a:off x="4396246" y="444505"/>
            <a:ext cx="3399503" cy="970450"/>
          </a:xfrm>
        </p:spPr>
        <p:txBody>
          <a:bodyPr>
            <a:noAutofit/>
          </a:bodyPr>
          <a:lstStyle/>
          <a:p>
            <a:pPr marL="571500" indent="-571500">
              <a:buFont typeface="Wingdings" panose="05000000000000000000" pitchFamily="2" charset="2"/>
              <a:buChar char="q"/>
            </a:pPr>
            <a:r>
              <a:rPr lang="en-US" sz="3600" b="1" u="sng" dirty="0"/>
              <a:t>SARIMA</a:t>
            </a:r>
            <a:endParaRPr lang="en-IN" sz="3600" b="1" u="sng" dirty="0"/>
          </a:p>
        </p:txBody>
      </p:sp>
      <p:sp>
        <p:nvSpPr>
          <p:cNvPr id="4" name="Text Placeholder 3">
            <a:extLst>
              <a:ext uri="{FF2B5EF4-FFF2-40B4-BE49-F238E27FC236}">
                <a16:creationId xmlns:a16="http://schemas.microsoft.com/office/drawing/2014/main" id="{BA278E3E-9237-0094-AEED-9A655AACB668}"/>
              </a:ext>
            </a:extLst>
          </p:cNvPr>
          <p:cNvSpPr>
            <a:spLocks noGrp="1"/>
          </p:cNvSpPr>
          <p:nvPr>
            <p:ph type="body" sz="half" idx="15"/>
          </p:nvPr>
        </p:nvSpPr>
        <p:spPr>
          <a:xfrm>
            <a:off x="979367" y="1609898"/>
            <a:ext cx="10233264" cy="2130725"/>
          </a:xfrm>
        </p:spPr>
        <p:txBody>
          <a:bodyPr>
            <a:normAutofit/>
          </a:bodyPr>
          <a:lstStyle/>
          <a:p>
            <a:pPr algn="just">
              <a:spcBef>
                <a:spcPts val="1500"/>
              </a:spcBef>
            </a:pPr>
            <a:r>
              <a:rPr lang="en-IN" sz="1800" dirty="0">
                <a:effectLst/>
                <a:latin typeface="Times New Roman" panose="02020603050405020304" pitchFamily="18" charset="0"/>
                <a:ea typeface="Times New Roman" panose="02020603050405020304" pitchFamily="18" charset="0"/>
              </a:rPr>
              <a:t>SARIMA is a powerful tool for modelling and forecasting time series data, especially when dealing with seasonality and trend components.</a:t>
            </a:r>
          </a:p>
          <a:p>
            <a:pPr algn="just">
              <a:spcBef>
                <a:spcPts val="1500"/>
              </a:spcBef>
            </a:pPr>
            <a:r>
              <a:rPr lang="en-IN" sz="1800" dirty="0">
                <a:effectLst/>
                <a:latin typeface="Times New Roman" panose="02020603050405020304" pitchFamily="18" charset="0"/>
                <a:ea typeface="Times New Roman" panose="02020603050405020304" pitchFamily="18" charset="0"/>
              </a:rPr>
              <a:t>Performs time series analysis on temperature data using a SARIMA model. It checks for stationarity, determines the model's orders, fits the SARIMA model to the data, and then forecasts future temperature values. The results are visualized in plots for easy interpretation.</a:t>
            </a:r>
          </a:p>
        </p:txBody>
      </p:sp>
      <p:sp>
        <p:nvSpPr>
          <p:cNvPr id="6" name="Text Placeholder 5">
            <a:extLst>
              <a:ext uri="{FF2B5EF4-FFF2-40B4-BE49-F238E27FC236}">
                <a16:creationId xmlns:a16="http://schemas.microsoft.com/office/drawing/2014/main" id="{5A704287-19CD-677E-01E4-7C649547B5A1}"/>
              </a:ext>
            </a:extLst>
          </p:cNvPr>
          <p:cNvSpPr>
            <a:spLocks noGrp="1"/>
          </p:cNvSpPr>
          <p:nvPr>
            <p:ph type="body" sz="half" idx="16"/>
          </p:nvPr>
        </p:nvSpPr>
        <p:spPr>
          <a:xfrm>
            <a:off x="1164408" y="3652023"/>
            <a:ext cx="9863181" cy="2276247"/>
          </a:xfrm>
        </p:spPr>
        <p:txBody>
          <a:bodyPr>
            <a:normAutofit fontScale="92500" lnSpcReduction="10000"/>
          </a:bodyPr>
          <a:lstStyle/>
          <a:p>
            <a:pPr algn="l"/>
            <a:r>
              <a:rPr lang="pt-BR" sz="1800" i="0" dirty="0">
                <a:effectLst/>
              </a:rPr>
              <a:t>Model:</a:t>
            </a:r>
          </a:p>
          <a:p>
            <a:pPr algn="l"/>
            <a:r>
              <a:rPr lang="pt-BR" sz="1800" i="0" dirty="0">
                <a:effectLst/>
              </a:rPr>
              <a:t>SARIMA(p, d, q)(P, D, Q, s)</a:t>
            </a:r>
          </a:p>
          <a:p>
            <a:pPr algn="l"/>
            <a:r>
              <a:rPr lang="pt-BR" sz="1800" dirty="0">
                <a:effectLst/>
              </a:rPr>
              <a:t>SARIMA(1,1,1)(1,1,1,24)</a:t>
            </a:r>
            <a:endParaRPr lang="en-IN" sz="1800" dirty="0">
              <a:effectLst/>
            </a:endParaRPr>
          </a:p>
          <a:p>
            <a:pPr algn="l"/>
            <a:r>
              <a:rPr lang="en-IN" sz="1800" dirty="0">
                <a:effectLst/>
                <a:ea typeface="Times New Roman" panose="02020603050405020304" pitchFamily="18" charset="0"/>
                <a:cs typeface="Times New Roman" panose="02020603050405020304" pitchFamily="18" charset="0"/>
              </a:rPr>
              <a:t>This formula indicates that your SARIMA model includes an autoregressive component (ARIMA) and a seasonal component (SARIMA) to capture both the short-term and long-term patterns in the temperature time series data.</a:t>
            </a:r>
          </a:p>
          <a:p>
            <a:pPr algn="just">
              <a:lnSpc>
                <a:spcPct val="115000"/>
              </a:lnSpc>
              <a:spcAft>
                <a:spcPts val="800"/>
              </a:spcAft>
            </a:pPr>
            <a:r>
              <a:rPr lang="en-IN" sz="1800" b="1" kern="100" dirty="0" err="1">
                <a:effectLst/>
                <a:latin typeface="Times New Roman" panose="02020603050405020304" pitchFamily="18" charset="0"/>
                <a:ea typeface="Calibri" panose="020F0502020204030204" pitchFamily="34" charset="0"/>
                <a:cs typeface="Times New Roman" panose="02020603050405020304" pitchFamily="18" charset="0"/>
              </a:rPr>
              <a:t>y_t</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 ϕ_1 y_{t-1} + ϵ_t - θ_1 ϵ_{t-1} + Φ_ {24} y_{t-24} + Θ_ {24} ϵ_{t-24}</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endParaRPr lang="en-IN"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501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58580-2F7E-D4B8-BBD5-32764F24CB92}"/>
              </a:ext>
            </a:extLst>
          </p:cNvPr>
          <p:cNvPicPr>
            <a:picLocks noChangeAspect="1"/>
          </p:cNvPicPr>
          <p:nvPr/>
        </p:nvPicPr>
        <p:blipFill>
          <a:blip r:embed="rId2"/>
          <a:stretch>
            <a:fillRect/>
          </a:stretch>
        </p:blipFill>
        <p:spPr>
          <a:xfrm>
            <a:off x="1479430" y="1322264"/>
            <a:ext cx="7169518" cy="3695890"/>
          </a:xfrm>
          <a:prstGeom prst="rect">
            <a:avLst/>
          </a:prstGeom>
        </p:spPr>
      </p:pic>
      <p:pic>
        <p:nvPicPr>
          <p:cNvPr id="9" name="Picture 8">
            <a:extLst>
              <a:ext uri="{FF2B5EF4-FFF2-40B4-BE49-F238E27FC236}">
                <a16:creationId xmlns:a16="http://schemas.microsoft.com/office/drawing/2014/main" id="{80E40129-1620-67EA-2C23-F59130124B24}"/>
              </a:ext>
            </a:extLst>
          </p:cNvPr>
          <p:cNvPicPr>
            <a:picLocks noChangeAspect="1"/>
          </p:cNvPicPr>
          <p:nvPr/>
        </p:nvPicPr>
        <p:blipFill>
          <a:blip r:embed="rId3"/>
          <a:stretch>
            <a:fillRect/>
          </a:stretch>
        </p:blipFill>
        <p:spPr>
          <a:xfrm>
            <a:off x="10082503" y="0"/>
            <a:ext cx="2109497" cy="6858000"/>
          </a:xfrm>
          <a:prstGeom prst="rect">
            <a:avLst/>
          </a:prstGeom>
        </p:spPr>
      </p:pic>
      <p:sp>
        <p:nvSpPr>
          <p:cNvPr id="10" name="TextBox 9">
            <a:extLst>
              <a:ext uri="{FF2B5EF4-FFF2-40B4-BE49-F238E27FC236}">
                <a16:creationId xmlns:a16="http://schemas.microsoft.com/office/drawing/2014/main" id="{F095B520-44D3-AFC9-B441-79CDB8D8D98B}"/>
              </a:ext>
            </a:extLst>
          </p:cNvPr>
          <p:cNvSpPr txBox="1"/>
          <p:nvPr/>
        </p:nvSpPr>
        <p:spPr>
          <a:xfrm>
            <a:off x="1479430" y="470138"/>
            <a:ext cx="7169518" cy="523220"/>
          </a:xfrm>
          <a:prstGeom prst="rect">
            <a:avLst/>
          </a:prstGeom>
          <a:noFill/>
        </p:spPr>
        <p:txBody>
          <a:bodyPr wrap="square" rtlCol="0">
            <a:spAutoFit/>
          </a:bodyPr>
          <a:lstStyle/>
          <a:p>
            <a:r>
              <a:rPr lang="en-US" sz="2800" b="1" dirty="0">
                <a:solidFill>
                  <a:schemeClr val="tx2"/>
                </a:solidFill>
              </a:rPr>
              <a:t>Temperature Forecasting Using SARIMA Model </a:t>
            </a:r>
            <a:endParaRPr lang="en-IN" sz="2800" b="1" dirty="0">
              <a:solidFill>
                <a:schemeClr val="tx2"/>
              </a:solidFill>
            </a:endParaRPr>
          </a:p>
        </p:txBody>
      </p:sp>
      <p:sp>
        <p:nvSpPr>
          <p:cNvPr id="11" name="TextBox 10">
            <a:extLst>
              <a:ext uri="{FF2B5EF4-FFF2-40B4-BE49-F238E27FC236}">
                <a16:creationId xmlns:a16="http://schemas.microsoft.com/office/drawing/2014/main" id="{46AC627C-3D51-83A6-C0A8-287639863EAA}"/>
              </a:ext>
            </a:extLst>
          </p:cNvPr>
          <p:cNvSpPr txBox="1"/>
          <p:nvPr/>
        </p:nvSpPr>
        <p:spPr>
          <a:xfrm>
            <a:off x="1438938" y="5347060"/>
            <a:ext cx="7250502" cy="923330"/>
          </a:xfrm>
          <a:prstGeom prst="rect">
            <a:avLst/>
          </a:prstGeom>
          <a:noFill/>
        </p:spPr>
        <p:txBody>
          <a:bodyPr wrap="square" rtlCol="0">
            <a:spAutoFit/>
          </a:bodyPr>
          <a:lstStyle/>
          <a:p>
            <a:pPr algn="ctr"/>
            <a:r>
              <a:rPr lang="en-US" b="1" dirty="0">
                <a:solidFill>
                  <a:schemeClr val="tx2"/>
                </a:solidFill>
              </a:rPr>
              <a:t>Conclusion:-  </a:t>
            </a:r>
            <a:r>
              <a:rPr lang="en-US" dirty="0">
                <a:solidFill>
                  <a:schemeClr val="tx2"/>
                </a:solidFill>
              </a:rPr>
              <a:t>Using the SARIMA model we Forecast the Temperature of the next 2 days(48 Hours). SARIMAX model captures the historical temperature patterns and makes predictions into the future.</a:t>
            </a:r>
            <a:endParaRPr lang="en-IN" dirty="0">
              <a:solidFill>
                <a:schemeClr val="tx2"/>
              </a:solidFill>
            </a:endParaRPr>
          </a:p>
        </p:txBody>
      </p:sp>
    </p:spTree>
    <p:extLst>
      <p:ext uri="{BB962C8B-B14F-4D97-AF65-F5344CB8AC3E}">
        <p14:creationId xmlns:p14="http://schemas.microsoft.com/office/powerpoint/2010/main" val="11326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09191-895E-0952-54DE-862557449DB9}"/>
              </a:ext>
            </a:extLst>
          </p:cNvPr>
          <p:cNvSpPr txBox="1"/>
          <p:nvPr/>
        </p:nvSpPr>
        <p:spPr>
          <a:xfrm>
            <a:off x="1856116" y="435635"/>
            <a:ext cx="8479766" cy="646331"/>
          </a:xfrm>
          <a:prstGeom prst="rect">
            <a:avLst/>
          </a:prstGeom>
          <a:noFill/>
        </p:spPr>
        <p:txBody>
          <a:bodyPr wrap="square" rtlCol="0">
            <a:spAutoFit/>
          </a:bodyPr>
          <a:lstStyle/>
          <a:p>
            <a:pPr marL="457200" indent="-457200" algn="ctr">
              <a:buFont typeface="Wingdings" panose="05000000000000000000" pitchFamily="2" charset="2"/>
              <a:buChar char="q"/>
            </a:pPr>
            <a:r>
              <a:rPr lang="en-IN" sz="3600" b="1" u="sng" dirty="0">
                <a:solidFill>
                  <a:schemeClr val="tx2"/>
                </a:solidFill>
              </a:rPr>
              <a:t>Exponential</a:t>
            </a:r>
            <a:r>
              <a:rPr lang="en-IN" sz="3200" b="1" u="sng" dirty="0">
                <a:solidFill>
                  <a:schemeClr val="tx2"/>
                </a:solidFill>
              </a:rPr>
              <a:t> Smoothing </a:t>
            </a:r>
          </a:p>
        </p:txBody>
      </p:sp>
      <p:sp>
        <p:nvSpPr>
          <p:cNvPr id="3" name="TextBox 2">
            <a:extLst>
              <a:ext uri="{FF2B5EF4-FFF2-40B4-BE49-F238E27FC236}">
                <a16:creationId xmlns:a16="http://schemas.microsoft.com/office/drawing/2014/main" id="{8C7AA884-A515-3CC5-D464-5C1F020AD532}"/>
              </a:ext>
            </a:extLst>
          </p:cNvPr>
          <p:cNvSpPr txBox="1"/>
          <p:nvPr/>
        </p:nvSpPr>
        <p:spPr>
          <a:xfrm>
            <a:off x="685801" y="1358692"/>
            <a:ext cx="10820396" cy="2455288"/>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Ø"/>
            </a:pPr>
            <a:r>
              <a:rPr lang="en-IN" b="1" dirty="0">
                <a:solidFill>
                  <a:schemeClr val="tx2"/>
                </a:solidFill>
                <a:effectLst/>
                <a:ea typeface="Calibri" panose="020F0502020204030204" pitchFamily="34" charset="0"/>
                <a:cs typeface="Times New Roman" panose="02020603050405020304" pitchFamily="18" charset="0"/>
              </a:rPr>
              <a:t>Why we use exponential smoothing:-</a:t>
            </a:r>
            <a:endParaRPr lang="en-IN" dirty="0">
              <a:solidFill>
                <a:schemeClr val="tx2"/>
              </a:solidFill>
              <a:effectLst/>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chemeClr val="tx2"/>
                </a:solidFill>
                <a:effectLst/>
                <a:ea typeface="Calibri" panose="020F0502020204030204" pitchFamily="34" charset="0"/>
                <a:cs typeface="Times New Roman" panose="02020603050405020304" pitchFamily="18" charset="0"/>
              </a:rPr>
              <a:t>Exponential Smoothing is a popular time series forecasting method used to make predictions about future data points based on historical data. It is particularly well-suited for time series data with trends and seasonality.    </a:t>
            </a:r>
          </a:p>
          <a:p>
            <a:pPr algn="just">
              <a:lnSpc>
                <a:spcPct val="107000"/>
              </a:lnSpc>
              <a:spcAft>
                <a:spcPts val="800"/>
              </a:spcAft>
            </a:pPr>
            <a:r>
              <a:rPr lang="en-IN" dirty="0">
                <a:solidFill>
                  <a:schemeClr val="tx2"/>
                </a:solidFill>
                <a:effectLst/>
                <a:ea typeface="Calibri" panose="020F0502020204030204" pitchFamily="34" charset="0"/>
                <a:cs typeface="Times New Roman" panose="02020603050405020304" pitchFamily="18" charset="0"/>
              </a:rPr>
              <a:t>It provides a way to make forecasts based on weighted averages of past observations, with more recent data points receiving higher weights. Exponential smoothing can be adapted to various scenarios by adjusting its components. Here's how to use exponential smoothing.</a:t>
            </a:r>
          </a:p>
          <a:p>
            <a:endParaRPr lang="en-IN" dirty="0">
              <a:solidFill>
                <a:schemeClr val="tx2"/>
              </a:solidFill>
            </a:endParaRPr>
          </a:p>
        </p:txBody>
      </p:sp>
      <p:sp>
        <p:nvSpPr>
          <p:cNvPr id="4" name="TextBox 3">
            <a:extLst>
              <a:ext uri="{FF2B5EF4-FFF2-40B4-BE49-F238E27FC236}">
                <a16:creationId xmlns:a16="http://schemas.microsoft.com/office/drawing/2014/main" id="{63C497FD-C5E2-C6C4-0862-4A04DA32158C}"/>
              </a:ext>
            </a:extLst>
          </p:cNvPr>
          <p:cNvSpPr txBox="1"/>
          <p:nvPr/>
        </p:nvSpPr>
        <p:spPr>
          <a:xfrm>
            <a:off x="847726" y="3582837"/>
            <a:ext cx="10496546" cy="2717282"/>
          </a:xfrm>
          <a:prstGeom prst="rect">
            <a:avLst/>
          </a:prstGeom>
          <a:noFill/>
        </p:spPr>
        <p:txBody>
          <a:bodyPr wrap="square" rtlCol="0">
            <a:spAutoFit/>
          </a:bodyPr>
          <a:lstStyle/>
          <a:p>
            <a:pPr algn="just"/>
            <a:r>
              <a:rPr lang="en-IN" b="1" dirty="0">
                <a:solidFill>
                  <a:schemeClr val="tx2"/>
                </a:solidFill>
              </a:rPr>
              <a:t>Model:- </a:t>
            </a:r>
            <a:endParaRPr lang="en-IN" dirty="0">
              <a:solidFill>
                <a:schemeClr val="tx2"/>
              </a:solidFill>
            </a:endParaRPr>
          </a:p>
          <a:p>
            <a:pPr algn="just"/>
            <a:r>
              <a:rPr lang="en-IN" dirty="0" err="1">
                <a:solidFill>
                  <a:schemeClr val="tx2"/>
                </a:solidFill>
                <a:effectLst/>
                <a:ea typeface="Calibri" panose="020F0502020204030204" pitchFamily="34" charset="0"/>
              </a:rPr>
              <a:t>y_t</a:t>
            </a:r>
            <a:r>
              <a:rPr lang="en-IN" dirty="0">
                <a:solidFill>
                  <a:schemeClr val="tx2"/>
                </a:solidFill>
                <a:effectLst/>
                <a:ea typeface="Calibri" panose="020F0502020204030204" pitchFamily="34" charset="0"/>
              </a:rPr>
              <a:t> = </a:t>
            </a:r>
            <a:r>
              <a:rPr lang="en-IN" dirty="0" err="1">
                <a:solidFill>
                  <a:schemeClr val="tx2"/>
                </a:solidFill>
                <a:effectLst/>
                <a:ea typeface="Calibri" panose="020F0502020204030204" pitchFamily="34" charset="0"/>
              </a:rPr>
              <a:t>F_t</a:t>
            </a:r>
            <a:r>
              <a:rPr lang="en-IN" dirty="0">
                <a:solidFill>
                  <a:schemeClr val="tx2"/>
                </a:solidFill>
                <a:effectLst/>
                <a:ea typeface="Calibri" panose="020F0502020204030204" pitchFamily="34" charset="0"/>
              </a:rPr>
              <a:t> + </a:t>
            </a:r>
            <a:r>
              <a:rPr lang="en-IN" dirty="0" err="1">
                <a:solidFill>
                  <a:schemeClr val="tx2"/>
                </a:solidFill>
                <a:effectLst/>
                <a:ea typeface="Calibri" panose="020F0502020204030204" pitchFamily="34" charset="0"/>
              </a:rPr>
              <a:t>S_t</a:t>
            </a:r>
            <a:r>
              <a:rPr lang="en-IN" dirty="0">
                <a:solidFill>
                  <a:schemeClr val="tx2"/>
                </a:solidFill>
                <a:effectLst/>
                <a:ea typeface="Calibri" panose="020F0502020204030204" pitchFamily="34" charset="0"/>
              </a:rPr>
              <a:t> + </a:t>
            </a:r>
            <a:r>
              <a:rPr lang="en-IN" dirty="0" err="1">
                <a:solidFill>
                  <a:schemeClr val="tx2"/>
                </a:solidFill>
                <a:effectLst/>
                <a:ea typeface="Calibri" panose="020F0502020204030204" pitchFamily="34" charset="0"/>
              </a:rPr>
              <a:t>e_t</a:t>
            </a:r>
            <a:endParaRPr lang="en-IN" dirty="0">
              <a:solidFill>
                <a:schemeClr val="tx2"/>
              </a:solidFill>
              <a:effectLst/>
              <a:ea typeface="Calibri" panose="020F0502020204030204" pitchFamily="34" charset="0"/>
            </a:endParaRPr>
          </a:p>
          <a:p>
            <a:pPr algn="just">
              <a:lnSpc>
                <a:spcPct val="107000"/>
              </a:lnSpc>
              <a:spcAft>
                <a:spcPts val="800"/>
              </a:spcAft>
            </a:pPr>
            <a:r>
              <a:rPr lang="en-IN" dirty="0">
                <a:solidFill>
                  <a:schemeClr val="tx2"/>
                </a:solidFill>
                <a:effectLst/>
                <a:ea typeface="Calibri" panose="020F0502020204030204" pitchFamily="34" charset="0"/>
                <a:cs typeface="Times New Roman" panose="02020603050405020304" pitchFamily="18" charset="0"/>
              </a:rPr>
              <a:t>The trend component is </a:t>
            </a:r>
            <a:r>
              <a:rPr lang="en-IN" dirty="0" err="1">
                <a:solidFill>
                  <a:schemeClr val="tx2"/>
                </a:solidFill>
                <a:effectLst/>
                <a:ea typeface="Calibri" panose="020F0502020204030204" pitchFamily="34" charset="0"/>
                <a:cs typeface="Times New Roman" panose="02020603050405020304" pitchFamily="18" charset="0"/>
              </a:rPr>
              <a:t>modeled</a:t>
            </a:r>
            <a:r>
              <a:rPr lang="en-IN" dirty="0">
                <a:solidFill>
                  <a:schemeClr val="tx2"/>
                </a:solidFill>
                <a:effectLst/>
                <a:ea typeface="Calibri" panose="020F0502020204030204" pitchFamily="34" charset="0"/>
                <a:cs typeface="Times New Roman" panose="02020603050405020304" pitchFamily="18" charset="0"/>
              </a:rPr>
              <a:t> using a simple exponential smoothing equation with smoothing parameter </a:t>
            </a:r>
            <a:r>
              <a:rPr lang="en-IN" i="1" dirty="0">
                <a:solidFill>
                  <a:schemeClr val="tx2"/>
                </a:solidFill>
                <a:effectLst/>
                <a:ea typeface="Calibri" panose="020F0502020204030204" pitchFamily="34" charset="0"/>
                <a:cs typeface="Times New Roman" panose="02020603050405020304" pitchFamily="18" charset="0"/>
              </a:rPr>
              <a:t>α</a:t>
            </a:r>
            <a:r>
              <a:rPr lang="en-IN" dirty="0">
                <a:solidFill>
                  <a:schemeClr val="tx2"/>
                </a:solidFill>
                <a:effectLst/>
                <a:ea typeface="Calibri" panose="020F0502020204030204" pitchFamily="34" charset="0"/>
                <a:cs typeface="Times New Roman" panose="02020603050405020304" pitchFamily="18" charset="0"/>
              </a:rPr>
              <a:t>=0.7786512:</a:t>
            </a:r>
          </a:p>
          <a:p>
            <a:pPr algn="just">
              <a:lnSpc>
                <a:spcPct val="107000"/>
              </a:lnSpc>
              <a:spcAft>
                <a:spcPts val="800"/>
              </a:spcAft>
            </a:pPr>
            <a:r>
              <a:rPr lang="en-IN" dirty="0" err="1">
                <a:solidFill>
                  <a:schemeClr val="tx2"/>
                </a:solidFill>
                <a:effectLst/>
                <a:ea typeface="Calibri" panose="020F0502020204030204" pitchFamily="34" charset="0"/>
                <a:cs typeface="Times New Roman" panose="02020603050405020304" pitchFamily="18" charset="0"/>
              </a:rPr>
              <a:t>F_t</a:t>
            </a:r>
            <a:r>
              <a:rPr lang="en-IN" dirty="0">
                <a:solidFill>
                  <a:schemeClr val="tx2"/>
                </a:solidFill>
                <a:effectLst/>
                <a:ea typeface="Calibri" panose="020F0502020204030204" pitchFamily="34" charset="0"/>
                <a:cs typeface="Times New Roman" panose="02020603050405020304" pitchFamily="18" charset="0"/>
              </a:rPr>
              <a:t> = 0.7786512 * </a:t>
            </a:r>
            <a:r>
              <a:rPr lang="en-IN" dirty="0" err="1">
                <a:solidFill>
                  <a:schemeClr val="tx2"/>
                </a:solidFill>
                <a:effectLst/>
                <a:ea typeface="Calibri" panose="020F0502020204030204" pitchFamily="34" charset="0"/>
                <a:cs typeface="Times New Roman" panose="02020603050405020304" pitchFamily="18" charset="0"/>
              </a:rPr>
              <a:t>y_t</a:t>
            </a:r>
            <a:r>
              <a:rPr lang="en-IN" dirty="0">
                <a:solidFill>
                  <a:schemeClr val="tx2"/>
                </a:solidFill>
                <a:effectLst/>
                <a:ea typeface="Calibri" panose="020F0502020204030204" pitchFamily="34" charset="0"/>
                <a:cs typeface="Times New Roman" panose="02020603050405020304" pitchFamily="18" charset="0"/>
              </a:rPr>
              <a:t> + (1 - 0.7786512) * F_{t-1}</a:t>
            </a:r>
          </a:p>
          <a:p>
            <a:pPr algn="just">
              <a:lnSpc>
                <a:spcPct val="107000"/>
              </a:lnSpc>
              <a:spcAft>
                <a:spcPts val="800"/>
              </a:spcAft>
            </a:pPr>
            <a:r>
              <a:rPr lang="en-IN" dirty="0">
                <a:solidFill>
                  <a:schemeClr val="tx2"/>
                </a:solidFill>
                <a:effectLst/>
                <a:ea typeface="Calibri" panose="020F0502020204030204" pitchFamily="34" charset="0"/>
                <a:cs typeface="Times New Roman" panose="02020603050405020304" pitchFamily="18" charset="0"/>
              </a:rPr>
              <a:t>The seasonal component is </a:t>
            </a:r>
            <a:r>
              <a:rPr lang="en-IN" dirty="0" err="1">
                <a:solidFill>
                  <a:schemeClr val="tx2"/>
                </a:solidFill>
                <a:effectLst/>
                <a:ea typeface="Calibri" panose="020F0502020204030204" pitchFamily="34" charset="0"/>
                <a:cs typeface="Times New Roman" panose="02020603050405020304" pitchFamily="18" charset="0"/>
              </a:rPr>
              <a:t>modeled</a:t>
            </a:r>
            <a:r>
              <a:rPr lang="en-IN" dirty="0">
                <a:solidFill>
                  <a:schemeClr val="tx2"/>
                </a:solidFill>
                <a:effectLst/>
                <a:ea typeface="Calibri" panose="020F0502020204030204" pitchFamily="34" charset="0"/>
                <a:cs typeface="Times New Roman" panose="02020603050405020304" pitchFamily="18" charset="0"/>
              </a:rPr>
              <a:t> using a seasonal exponential smoothing equation with smoothing parameter </a:t>
            </a:r>
            <a:r>
              <a:rPr lang="en-IN" i="1" dirty="0">
                <a:solidFill>
                  <a:schemeClr val="tx2"/>
                </a:solidFill>
                <a:effectLst/>
                <a:ea typeface="Calibri" panose="020F0502020204030204" pitchFamily="34" charset="0"/>
                <a:cs typeface="Times New Roman" panose="02020603050405020304" pitchFamily="18" charset="0"/>
              </a:rPr>
              <a:t>γ</a:t>
            </a:r>
            <a:r>
              <a:rPr lang="en-IN" dirty="0">
                <a:solidFill>
                  <a:schemeClr val="tx2"/>
                </a:solidFill>
                <a:effectLst/>
                <a:ea typeface="Calibri" panose="020F0502020204030204" pitchFamily="34" charset="0"/>
                <a:cs typeface="Times New Roman" panose="02020603050405020304" pitchFamily="18" charset="0"/>
              </a:rPr>
              <a:t>=5.952</a:t>
            </a:r>
            <a:r>
              <a:rPr lang="en-IN" i="1" dirty="0">
                <a:solidFill>
                  <a:schemeClr val="tx2"/>
                </a:solidFill>
                <a:effectLst/>
                <a:ea typeface="Calibri" panose="020F0502020204030204" pitchFamily="34" charset="0"/>
                <a:cs typeface="Times New Roman" panose="02020603050405020304" pitchFamily="18" charset="0"/>
              </a:rPr>
              <a:t>e</a:t>
            </a:r>
            <a:r>
              <a:rPr lang="en-IN" dirty="0">
                <a:solidFill>
                  <a:schemeClr val="tx2"/>
                </a:solidFill>
                <a:effectLst/>
                <a:ea typeface="Calibri" panose="020F0502020204030204" pitchFamily="34" charset="0"/>
                <a:cs typeface="Times New Roman" panose="02020603050405020304" pitchFamily="18" charset="0"/>
              </a:rPr>
              <a:t>−10:</a:t>
            </a:r>
          </a:p>
          <a:p>
            <a:pPr algn="just">
              <a:lnSpc>
                <a:spcPct val="107000"/>
              </a:lnSpc>
              <a:spcAft>
                <a:spcPts val="800"/>
              </a:spcAft>
            </a:pPr>
            <a:r>
              <a:rPr lang="en-IN" dirty="0" err="1">
                <a:solidFill>
                  <a:schemeClr val="tx2"/>
                </a:solidFill>
                <a:effectLst/>
                <a:ea typeface="Calibri" panose="020F0502020204030204" pitchFamily="34" charset="0"/>
                <a:cs typeface="Times New Roman" panose="02020603050405020304" pitchFamily="18" charset="0"/>
              </a:rPr>
              <a:t>S_t</a:t>
            </a:r>
            <a:r>
              <a:rPr lang="en-IN" dirty="0">
                <a:solidFill>
                  <a:schemeClr val="tx2"/>
                </a:solidFill>
                <a:effectLst/>
                <a:ea typeface="Calibri" panose="020F0502020204030204" pitchFamily="34" charset="0"/>
                <a:cs typeface="Times New Roman" panose="02020603050405020304" pitchFamily="18" charset="0"/>
              </a:rPr>
              <a:t> = 5.952e-10 * (</a:t>
            </a:r>
            <a:r>
              <a:rPr lang="en-IN" dirty="0" err="1">
                <a:solidFill>
                  <a:schemeClr val="tx2"/>
                </a:solidFill>
                <a:effectLst/>
                <a:ea typeface="Calibri" panose="020F0502020204030204" pitchFamily="34" charset="0"/>
                <a:cs typeface="Times New Roman" panose="02020603050405020304" pitchFamily="18" charset="0"/>
              </a:rPr>
              <a:t>y_t</a:t>
            </a:r>
            <a:r>
              <a:rPr lang="en-IN" dirty="0">
                <a:solidFill>
                  <a:schemeClr val="tx2"/>
                </a:solidFill>
                <a:effectLst/>
                <a:ea typeface="Calibri" panose="020F0502020204030204" pitchFamily="34" charset="0"/>
                <a:cs typeface="Times New Roman" panose="02020603050405020304" pitchFamily="18" charset="0"/>
              </a:rPr>
              <a:t> - </a:t>
            </a:r>
            <a:r>
              <a:rPr lang="en-IN" dirty="0" err="1">
                <a:solidFill>
                  <a:schemeClr val="tx2"/>
                </a:solidFill>
                <a:effectLst/>
                <a:ea typeface="Calibri" panose="020F0502020204030204" pitchFamily="34" charset="0"/>
                <a:cs typeface="Times New Roman" panose="02020603050405020304" pitchFamily="18" charset="0"/>
              </a:rPr>
              <a:t>F_t</a:t>
            </a:r>
            <a:r>
              <a:rPr lang="en-IN" dirty="0">
                <a:solidFill>
                  <a:schemeClr val="tx2"/>
                </a:solidFill>
                <a:effectLst/>
                <a:ea typeface="Calibri" panose="020F0502020204030204" pitchFamily="34" charset="0"/>
                <a:cs typeface="Times New Roman" panose="02020603050405020304" pitchFamily="18" charset="0"/>
              </a:rPr>
              <a:t>) + (1 - 5.952e-10) * S_{t-365}</a:t>
            </a:r>
          </a:p>
        </p:txBody>
      </p:sp>
    </p:spTree>
    <p:extLst>
      <p:ext uri="{BB962C8B-B14F-4D97-AF65-F5344CB8AC3E}">
        <p14:creationId xmlns:p14="http://schemas.microsoft.com/office/powerpoint/2010/main" val="275309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95B520-44D3-AFC9-B441-79CDB8D8D98B}"/>
              </a:ext>
            </a:extLst>
          </p:cNvPr>
          <p:cNvSpPr txBox="1"/>
          <p:nvPr/>
        </p:nvSpPr>
        <p:spPr>
          <a:xfrm>
            <a:off x="596172" y="331990"/>
            <a:ext cx="7335834" cy="523220"/>
          </a:xfrm>
          <a:prstGeom prst="rect">
            <a:avLst/>
          </a:prstGeom>
          <a:noFill/>
        </p:spPr>
        <p:txBody>
          <a:bodyPr wrap="square" rtlCol="0">
            <a:spAutoFit/>
          </a:bodyPr>
          <a:lstStyle/>
          <a:p>
            <a:r>
              <a:rPr lang="en-US" sz="2800" b="1" dirty="0">
                <a:solidFill>
                  <a:schemeClr val="tx2"/>
                </a:solidFill>
              </a:rPr>
              <a:t>Temperature Forecasting Exponential Smoothing </a:t>
            </a:r>
            <a:endParaRPr lang="en-IN" sz="2800" b="1" dirty="0">
              <a:solidFill>
                <a:schemeClr val="tx2"/>
              </a:solidFill>
            </a:endParaRPr>
          </a:p>
        </p:txBody>
      </p:sp>
      <p:sp>
        <p:nvSpPr>
          <p:cNvPr id="11" name="TextBox 10">
            <a:extLst>
              <a:ext uri="{FF2B5EF4-FFF2-40B4-BE49-F238E27FC236}">
                <a16:creationId xmlns:a16="http://schemas.microsoft.com/office/drawing/2014/main" id="{46AC627C-3D51-83A6-C0A8-287639863EAA}"/>
              </a:ext>
            </a:extLst>
          </p:cNvPr>
          <p:cNvSpPr txBox="1"/>
          <p:nvPr/>
        </p:nvSpPr>
        <p:spPr>
          <a:xfrm>
            <a:off x="638838" y="5084506"/>
            <a:ext cx="7250502" cy="1754326"/>
          </a:xfrm>
          <a:prstGeom prst="rect">
            <a:avLst/>
          </a:prstGeom>
          <a:noFill/>
        </p:spPr>
        <p:txBody>
          <a:bodyPr wrap="square" rtlCol="0">
            <a:spAutoFit/>
          </a:bodyPr>
          <a:lstStyle/>
          <a:p>
            <a:pPr algn="ctr"/>
            <a:r>
              <a:rPr lang="en-US" b="1" dirty="0">
                <a:solidFill>
                  <a:schemeClr val="tx2"/>
                </a:solidFill>
              </a:rPr>
              <a:t>Conclusion:-  </a:t>
            </a:r>
            <a:r>
              <a:rPr lang="en-US" dirty="0">
                <a:solidFill>
                  <a:schemeClr val="tx2"/>
                </a:solidFill>
              </a:rPr>
              <a:t>The blue line represent the original temperature data and the orange line represents the forecasted values of temperature for next 365 days (1 Year).</a:t>
            </a:r>
          </a:p>
          <a:p>
            <a:pPr algn="ct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Using the Exponential Smoothing model,  We Forecast the Temperature of the next 2 days (48 Hours).</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solidFill>
                <a:schemeClr val="tx2"/>
              </a:solidFill>
            </a:endParaRPr>
          </a:p>
        </p:txBody>
      </p:sp>
      <p:pic>
        <p:nvPicPr>
          <p:cNvPr id="2" name="Content Placeholder 5">
            <a:extLst>
              <a:ext uri="{FF2B5EF4-FFF2-40B4-BE49-F238E27FC236}">
                <a16:creationId xmlns:a16="http://schemas.microsoft.com/office/drawing/2014/main" id="{6F34B55F-FC82-151C-F97F-21F9003493BF}"/>
              </a:ext>
            </a:extLst>
          </p:cNvPr>
          <p:cNvPicPr>
            <a:picLocks noChangeAspect="1"/>
          </p:cNvPicPr>
          <p:nvPr/>
        </p:nvPicPr>
        <p:blipFill>
          <a:blip r:embed="rId2"/>
          <a:stretch>
            <a:fillRect/>
          </a:stretch>
        </p:blipFill>
        <p:spPr>
          <a:xfrm>
            <a:off x="679330" y="1160339"/>
            <a:ext cx="7169518" cy="3722081"/>
          </a:xfrm>
          <a:prstGeom prst="rect">
            <a:avLst/>
          </a:prstGeom>
        </p:spPr>
      </p:pic>
      <p:graphicFrame>
        <p:nvGraphicFramePr>
          <p:cNvPr id="8" name="Table 7">
            <a:extLst>
              <a:ext uri="{FF2B5EF4-FFF2-40B4-BE49-F238E27FC236}">
                <a16:creationId xmlns:a16="http://schemas.microsoft.com/office/drawing/2014/main" id="{28BB011B-B03E-E25F-7150-E1DB46B9C650}"/>
              </a:ext>
            </a:extLst>
          </p:cNvPr>
          <p:cNvGraphicFramePr>
            <a:graphicFrameLocks noGrp="1"/>
          </p:cNvGraphicFramePr>
          <p:nvPr>
            <p:extLst>
              <p:ext uri="{D42A27DB-BD31-4B8C-83A1-F6EECF244321}">
                <p14:modId xmlns:p14="http://schemas.microsoft.com/office/powerpoint/2010/main" val="3453869850"/>
              </p:ext>
            </p:extLst>
          </p:nvPr>
        </p:nvGraphicFramePr>
        <p:xfrm>
          <a:off x="8227163" y="19168"/>
          <a:ext cx="3964837" cy="6819664"/>
        </p:xfrm>
        <a:graphic>
          <a:graphicData uri="http://schemas.openxmlformats.org/drawingml/2006/table">
            <a:tbl>
              <a:tblPr firstRow="1" firstCol="1" bandRow="1">
                <a:tableStyleId>{793D81CF-94F2-401A-BA57-92F5A7B2D0C5}</a:tableStyleId>
              </a:tblPr>
              <a:tblGrid>
                <a:gridCol w="1972625">
                  <a:extLst>
                    <a:ext uri="{9D8B030D-6E8A-4147-A177-3AD203B41FA5}">
                      <a16:colId xmlns:a16="http://schemas.microsoft.com/office/drawing/2014/main" val="3484548367"/>
                    </a:ext>
                  </a:extLst>
                </a:gridCol>
                <a:gridCol w="1992212">
                  <a:extLst>
                    <a:ext uri="{9D8B030D-6E8A-4147-A177-3AD203B41FA5}">
                      <a16:colId xmlns:a16="http://schemas.microsoft.com/office/drawing/2014/main" val="2904901098"/>
                    </a:ext>
                  </a:extLst>
                </a:gridCol>
              </a:tblGrid>
              <a:tr h="150615">
                <a:tc>
                  <a:txBody>
                    <a:bodyPr/>
                    <a:lstStyle/>
                    <a:p>
                      <a:pPr algn="ctr">
                        <a:lnSpc>
                          <a:spcPct val="115000"/>
                        </a:lnSpc>
                        <a:spcAft>
                          <a:spcPts val="800"/>
                        </a:spcAft>
                      </a:pPr>
                      <a:r>
                        <a:rPr lang="en-US" sz="900" kern="100">
                          <a:effectLst/>
                        </a:rPr>
                        <a:t>2022-03-12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7889" marR="27889" marT="0" marB="0"/>
                </a:tc>
                <a:tc>
                  <a:txBody>
                    <a:bodyPr/>
                    <a:lstStyle/>
                    <a:p>
                      <a:pPr algn="ctr">
                        <a:lnSpc>
                          <a:spcPct val="115000"/>
                        </a:lnSpc>
                        <a:spcAft>
                          <a:spcPts val="800"/>
                        </a:spcAft>
                      </a:pPr>
                      <a:r>
                        <a:rPr lang="en-US" sz="900" kern="100">
                          <a:effectLst/>
                        </a:rPr>
                        <a:t>2022-03-13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27889" marR="27889" marT="0" marB="0"/>
                </a:tc>
                <a:extLst>
                  <a:ext uri="{0D108BD9-81ED-4DB2-BD59-A6C34878D82A}">
                    <a16:rowId xmlns:a16="http://schemas.microsoft.com/office/drawing/2014/main" val="40686604"/>
                  </a:ext>
                </a:extLst>
              </a:tr>
              <a:tr h="6669049">
                <a:tc>
                  <a:txBody>
                    <a:bodyPr/>
                    <a:lstStyle/>
                    <a:p>
                      <a:pPr algn="ctr">
                        <a:lnSpc>
                          <a:spcPct val="115000"/>
                        </a:lnSpc>
                        <a:spcAft>
                          <a:spcPts val="800"/>
                        </a:spcAft>
                      </a:pPr>
                      <a:r>
                        <a:rPr lang="en-US" sz="900" kern="100" dirty="0">
                          <a:effectLst/>
                        </a:rPr>
                        <a:t> </a:t>
                      </a:r>
                      <a:endParaRPr lang="en-IN" sz="900" kern="100" dirty="0">
                        <a:effectLst/>
                      </a:endParaRPr>
                    </a:p>
                    <a:p>
                      <a:pPr algn="ctr">
                        <a:lnSpc>
                          <a:spcPct val="115000"/>
                        </a:lnSpc>
                        <a:spcAft>
                          <a:spcPts val="800"/>
                        </a:spcAft>
                      </a:pPr>
                      <a:r>
                        <a:rPr lang="en-US" sz="900" kern="100" dirty="0">
                          <a:effectLst/>
                        </a:rPr>
                        <a:t>2022-03-12 00:00:00    24.216335</a:t>
                      </a:r>
                      <a:endParaRPr lang="en-IN" sz="900" kern="100" dirty="0">
                        <a:effectLst/>
                      </a:endParaRPr>
                    </a:p>
                    <a:p>
                      <a:pPr algn="ctr">
                        <a:lnSpc>
                          <a:spcPct val="115000"/>
                        </a:lnSpc>
                        <a:spcAft>
                          <a:spcPts val="800"/>
                        </a:spcAft>
                      </a:pPr>
                      <a:r>
                        <a:rPr lang="en-US" sz="900" kern="100" dirty="0">
                          <a:effectLst/>
                        </a:rPr>
                        <a:t>2022-03-12 01:00:00    23.930055</a:t>
                      </a:r>
                      <a:endParaRPr lang="en-IN" sz="900" kern="100" dirty="0">
                        <a:effectLst/>
                      </a:endParaRPr>
                    </a:p>
                    <a:p>
                      <a:pPr algn="ctr">
                        <a:lnSpc>
                          <a:spcPct val="115000"/>
                        </a:lnSpc>
                        <a:spcAft>
                          <a:spcPts val="800"/>
                        </a:spcAft>
                      </a:pPr>
                      <a:r>
                        <a:rPr lang="en-US" sz="900" kern="100" dirty="0">
                          <a:effectLst/>
                        </a:rPr>
                        <a:t>2022-03-12 02:00:00    23.145503</a:t>
                      </a:r>
                      <a:endParaRPr lang="en-IN" sz="900" kern="100" dirty="0">
                        <a:effectLst/>
                      </a:endParaRPr>
                    </a:p>
                    <a:p>
                      <a:pPr algn="ctr">
                        <a:lnSpc>
                          <a:spcPct val="115000"/>
                        </a:lnSpc>
                        <a:spcAft>
                          <a:spcPts val="800"/>
                        </a:spcAft>
                      </a:pPr>
                      <a:r>
                        <a:rPr lang="en-US" sz="900" kern="100" dirty="0">
                          <a:effectLst/>
                        </a:rPr>
                        <a:t>2022-03-12 03:00:00    22.522041</a:t>
                      </a:r>
                      <a:endParaRPr lang="en-IN" sz="900" kern="100" dirty="0">
                        <a:effectLst/>
                      </a:endParaRPr>
                    </a:p>
                    <a:p>
                      <a:pPr algn="ctr">
                        <a:lnSpc>
                          <a:spcPct val="115000"/>
                        </a:lnSpc>
                        <a:spcAft>
                          <a:spcPts val="800"/>
                        </a:spcAft>
                      </a:pPr>
                      <a:r>
                        <a:rPr lang="en-US" sz="900" kern="100" dirty="0">
                          <a:effectLst/>
                        </a:rPr>
                        <a:t>2022-03-12 04:00:00    22.374394</a:t>
                      </a:r>
                      <a:endParaRPr lang="en-IN" sz="900" kern="100" dirty="0">
                        <a:effectLst/>
                      </a:endParaRPr>
                    </a:p>
                    <a:p>
                      <a:pPr algn="ctr">
                        <a:lnSpc>
                          <a:spcPct val="115000"/>
                        </a:lnSpc>
                        <a:spcAft>
                          <a:spcPts val="800"/>
                        </a:spcAft>
                      </a:pPr>
                      <a:r>
                        <a:rPr lang="en-US" sz="900" kern="100" dirty="0">
                          <a:effectLst/>
                        </a:rPr>
                        <a:t>2022-03-12 05:00:00    21.947741</a:t>
                      </a:r>
                      <a:endParaRPr lang="en-IN" sz="900" kern="100" dirty="0">
                        <a:effectLst/>
                      </a:endParaRPr>
                    </a:p>
                    <a:p>
                      <a:pPr algn="ctr">
                        <a:lnSpc>
                          <a:spcPct val="115000"/>
                        </a:lnSpc>
                        <a:spcAft>
                          <a:spcPts val="800"/>
                        </a:spcAft>
                      </a:pPr>
                      <a:r>
                        <a:rPr lang="en-US" sz="900" kern="100" dirty="0">
                          <a:effectLst/>
                        </a:rPr>
                        <a:t>2022-03-12 06:00:00    21.058343</a:t>
                      </a:r>
                      <a:endParaRPr lang="en-IN" sz="900" kern="100" dirty="0">
                        <a:effectLst/>
                      </a:endParaRPr>
                    </a:p>
                    <a:p>
                      <a:pPr algn="ctr">
                        <a:lnSpc>
                          <a:spcPct val="115000"/>
                        </a:lnSpc>
                        <a:spcAft>
                          <a:spcPts val="800"/>
                        </a:spcAft>
                      </a:pPr>
                      <a:r>
                        <a:rPr lang="en-US" sz="900" kern="100" dirty="0">
                          <a:effectLst/>
                        </a:rPr>
                        <a:t>2022-03-12 07:00:00    21.958772</a:t>
                      </a:r>
                      <a:endParaRPr lang="en-IN" sz="900" kern="100" dirty="0">
                        <a:effectLst/>
                      </a:endParaRPr>
                    </a:p>
                    <a:p>
                      <a:pPr algn="ctr">
                        <a:lnSpc>
                          <a:spcPct val="115000"/>
                        </a:lnSpc>
                        <a:spcAft>
                          <a:spcPts val="800"/>
                        </a:spcAft>
                      </a:pPr>
                      <a:r>
                        <a:rPr lang="en-US" sz="900" kern="100" dirty="0">
                          <a:effectLst/>
                        </a:rPr>
                        <a:t>2022-03-12 08:00:00    25.659012</a:t>
                      </a:r>
                      <a:endParaRPr lang="en-IN" sz="900" kern="100" dirty="0">
                        <a:effectLst/>
                      </a:endParaRPr>
                    </a:p>
                    <a:p>
                      <a:pPr algn="ctr">
                        <a:lnSpc>
                          <a:spcPct val="115000"/>
                        </a:lnSpc>
                        <a:spcAft>
                          <a:spcPts val="800"/>
                        </a:spcAft>
                      </a:pPr>
                      <a:r>
                        <a:rPr lang="en-US" sz="900" kern="100" dirty="0">
                          <a:effectLst/>
                        </a:rPr>
                        <a:t>2022-03-12 09:00:00    28.009900</a:t>
                      </a:r>
                      <a:endParaRPr lang="en-IN" sz="900" kern="100" dirty="0">
                        <a:effectLst/>
                      </a:endParaRPr>
                    </a:p>
                    <a:p>
                      <a:pPr algn="ctr">
                        <a:lnSpc>
                          <a:spcPct val="115000"/>
                        </a:lnSpc>
                        <a:spcAft>
                          <a:spcPts val="800"/>
                        </a:spcAft>
                      </a:pPr>
                      <a:r>
                        <a:rPr lang="en-US" sz="900" kern="100" dirty="0">
                          <a:effectLst/>
                        </a:rPr>
                        <a:t>2022-03-12 10:00:00    30.459140</a:t>
                      </a:r>
                      <a:endParaRPr lang="en-IN" sz="900" kern="100" dirty="0">
                        <a:effectLst/>
                      </a:endParaRPr>
                    </a:p>
                    <a:p>
                      <a:pPr algn="ctr">
                        <a:lnSpc>
                          <a:spcPct val="115000"/>
                        </a:lnSpc>
                        <a:spcAft>
                          <a:spcPts val="800"/>
                        </a:spcAft>
                      </a:pPr>
                      <a:r>
                        <a:rPr lang="en-US" sz="900" kern="100" dirty="0">
                          <a:effectLst/>
                        </a:rPr>
                        <a:t>2022-03-12 11:00:00    32.782232</a:t>
                      </a:r>
                      <a:endParaRPr lang="en-IN" sz="900" kern="100" dirty="0">
                        <a:effectLst/>
                      </a:endParaRPr>
                    </a:p>
                    <a:p>
                      <a:pPr algn="ctr">
                        <a:lnSpc>
                          <a:spcPct val="115000"/>
                        </a:lnSpc>
                        <a:spcAft>
                          <a:spcPts val="800"/>
                        </a:spcAft>
                      </a:pPr>
                      <a:r>
                        <a:rPr lang="en-US" sz="900" kern="100" dirty="0">
                          <a:effectLst/>
                        </a:rPr>
                        <a:t>2022-03-12 12:00:00    34.045847</a:t>
                      </a:r>
                      <a:endParaRPr lang="en-IN" sz="900" kern="100" dirty="0">
                        <a:effectLst/>
                      </a:endParaRPr>
                    </a:p>
                    <a:p>
                      <a:pPr algn="ctr">
                        <a:lnSpc>
                          <a:spcPct val="115000"/>
                        </a:lnSpc>
                        <a:spcAft>
                          <a:spcPts val="800"/>
                        </a:spcAft>
                      </a:pPr>
                      <a:r>
                        <a:rPr lang="en-US" sz="900" kern="100" dirty="0">
                          <a:effectLst/>
                        </a:rPr>
                        <a:t>2022-03-12 13:00:00    34.829583</a:t>
                      </a:r>
                      <a:endParaRPr lang="en-IN" sz="900" kern="100" dirty="0">
                        <a:effectLst/>
                      </a:endParaRPr>
                    </a:p>
                    <a:p>
                      <a:pPr algn="ctr">
                        <a:lnSpc>
                          <a:spcPct val="115000"/>
                        </a:lnSpc>
                        <a:spcAft>
                          <a:spcPts val="800"/>
                        </a:spcAft>
                      </a:pPr>
                      <a:r>
                        <a:rPr lang="en-US" sz="900" kern="100" dirty="0">
                          <a:effectLst/>
                        </a:rPr>
                        <a:t>2022-03-12 14:00:00    35.460214</a:t>
                      </a:r>
                      <a:endParaRPr lang="en-IN" sz="900" kern="100" dirty="0">
                        <a:effectLst/>
                      </a:endParaRPr>
                    </a:p>
                    <a:p>
                      <a:pPr algn="ctr">
                        <a:lnSpc>
                          <a:spcPct val="115000"/>
                        </a:lnSpc>
                        <a:spcAft>
                          <a:spcPts val="800"/>
                        </a:spcAft>
                      </a:pPr>
                      <a:r>
                        <a:rPr lang="en-US" sz="900" kern="100" dirty="0">
                          <a:effectLst/>
                        </a:rPr>
                        <a:t>2022-03-12 15:00:00    35.634063</a:t>
                      </a:r>
                      <a:endParaRPr lang="en-IN" sz="900" kern="100" dirty="0">
                        <a:effectLst/>
                      </a:endParaRPr>
                    </a:p>
                    <a:p>
                      <a:pPr algn="ctr">
                        <a:lnSpc>
                          <a:spcPct val="115000"/>
                        </a:lnSpc>
                        <a:spcAft>
                          <a:spcPts val="800"/>
                        </a:spcAft>
                      </a:pPr>
                      <a:r>
                        <a:rPr lang="en-US" sz="900" kern="100" dirty="0">
                          <a:effectLst/>
                        </a:rPr>
                        <a:t>2022-03-12 16:00:00    35.044983</a:t>
                      </a:r>
                      <a:endParaRPr lang="en-IN" sz="900" kern="100" dirty="0">
                        <a:effectLst/>
                      </a:endParaRPr>
                    </a:p>
                    <a:p>
                      <a:pPr algn="ctr">
                        <a:lnSpc>
                          <a:spcPct val="115000"/>
                        </a:lnSpc>
                        <a:spcAft>
                          <a:spcPts val="800"/>
                        </a:spcAft>
                      </a:pPr>
                      <a:r>
                        <a:rPr lang="en-US" sz="900" kern="100" dirty="0">
                          <a:effectLst/>
                        </a:rPr>
                        <a:t>2022-03-12 17:00:00    34.182908</a:t>
                      </a:r>
                      <a:endParaRPr lang="en-IN" sz="900" kern="100" dirty="0">
                        <a:effectLst/>
                      </a:endParaRPr>
                    </a:p>
                    <a:p>
                      <a:pPr algn="ctr">
                        <a:lnSpc>
                          <a:spcPct val="115000"/>
                        </a:lnSpc>
                        <a:spcAft>
                          <a:spcPts val="800"/>
                        </a:spcAft>
                      </a:pPr>
                      <a:r>
                        <a:rPr lang="en-US" sz="900" kern="100" dirty="0">
                          <a:effectLst/>
                        </a:rPr>
                        <a:t>2022-03-12 18:00:00    32.427268</a:t>
                      </a:r>
                      <a:endParaRPr lang="en-IN" sz="900" kern="100" dirty="0">
                        <a:effectLst/>
                      </a:endParaRPr>
                    </a:p>
                    <a:p>
                      <a:pPr algn="ctr">
                        <a:lnSpc>
                          <a:spcPct val="115000"/>
                        </a:lnSpc>
                        <a:spcAft>
                          <a:spcPts val="800"/>
                        </a:spcAft>
                      </a:pPr>
                      <a:r>
                        <a:rPr lang="en-US" sz="900" kern="100" dirty="0">
                          <a:effectLst/>
                        </a:rPr>
                        <a:t>2022-03-12 19:00:00    30.821995</a:t>
                      </a:r>
                      <a:endParaRPr lang="en-IN" sz="900" kern="100" dirty="0">
                        <a:effectLst/>
                      </a:endParaRPr>
                    </a:p>
                    <a:p>
                      <a:pPr algn="ctr">
                        <a:lnSpc>
                          <a:spcPct val="115000"/>
                        </a:lnSpc>
                        <a:spcAft>
                          <a:spcPts val="800"/>
                        </a:spcAft>
                      </a:pPr>
                      <a:r>
                        <a:rPr lang="en-US" sz="900" kern="100" dirty="0">
                          <a:effectLst/>
                        </a:rPr>
                        <a:t>2022-03-12 20:00:00    29.154468</a:t>
                      </a:r>
                      <a:endParaRPr lang="en-IN" sz="900" kern="100" dirty="0">
                        <a:effectLst/>
                      </a:endParaRPr>
                    </a:p>
                    <a:p>
                      <a:pPr algn="ctr">
                        <a:lnSpc>
                          <a:spcPct val="115000"/>
                        </a:lnSpc>
                        <a:spcAft>
                          <a:spcPts val="800"/>
                        </a:spcAft>
                      </a:pPr>
                      <a:r>
                        <a:rPr lang="en-US" sz="900" kern="100" dirty="0">
                          <a:effectLst/>
                        </a:rPr>
                        <a:t>2022-03-12 21:00:00    26.961755</a:t>
                      </a:r>
                      <a:endParaRPr lang="en-IN" sz="900" kern="100" dirty="0">
                        <a:effectLst/>
                      </a:endParaRPr>
                    </a:p>
                    <a:p>
                      <a:pPr algn="ctr">
                        <a:lnSpc>
                          <a:spcPct val="115000"/>
                        </a:lnSpc>
                        <a:spcAft>
                          <a:spcPts val="800"/>
                        </a:spcAft>
                      </a:pPr>
                      <a:r>
                        <a:rPr lang="en-US" sz="900" kern="100" dirty="0">
                          <a:effectLst/>
                        </a:rPr>
                        <a:t>2022-03-12 22:00:00    25.822303</a:t>
                      </a:r>
                      <a:endParaRPr lang="en-IN" sz="900" kern="100" dirty="0">
                        <a:effectLst/>
                      </a:endParaRPr>
                    </a:p>
                    <a:p>
                      <a:pPr algn="ctr">
                        <a:lnSpc>
                          <a:spcPct val="115000"/>
                        </a:lnSpc>
                        <a:spcAft>
                          <a:spcPts val="800"/>
                        </a:spcAft>
                      </a:pPr>
                      <a:r>
                        <a:rPr lang="en-US" sz="900" kern="100" dirty="0">
                          <a:effectLst/>
                        </a:rPr>
                        <a:t>2022-03-12 23:00:00    25.089666</a:t>
                      </a:r>
                      <a:endParaRPr lang="en-IN" sz="900" kern="100" dirty="0">
                        <a:effectLst/>
                      </a:endParaRPr>
                    </a:p>
                    <a:p>
                      <a:pPr algn="ctr">
                        <a:lnSpc>
                          <a:spcPct val="115000"/>
                        </a:lnSpc>
                        <a:spcAft>
                          <a:spcPts val="800"/>
                        </a:spcAft>
                      </a:pPr>
                      <a:r>
                        <a:rPr lang="en-US" sz="900" kern="100" dirty="0">
                          <a:effectLst/>
                        </a:rPr>
                        <a:t> </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7889" marR="27889" marT="0" marB="0"/>
                </a:tc>
                <a:tc>
                  <a:txBody>
                    <a:bodyPr/>
                    <a:lstStyle/>
                    <a:p>
                      <a:pPr algn="ctr">
                        <a:lnSpc>
                          <a:spcPct val="115000"/>
                        </a:lnSpc>
                        <a:spcAft>
                          <a:spcPts val="800"/>
                        </a:spcAft>
                      </a:pPr>
                      <a:r>
                        <a:rPr lang="en-US" sz="900" kern="100" dirty="0">
                          <a:effectLst/>
                        </a:rPr>
                        <a:t> </a:t>
                      </a:r>
                      <a:endParaRPr lang="en-IN" sz="900" kern="100" dirty="0">
                        <a:effectLst/>
                      </a:endParaRPr>
                    </a:p>
                    <a:p>
                      <a:pPr algn="ctr">
                        <a:lnSpc>
                          <a:spcPct val="115000"/>
                        </a:lnSpc>
                        <a:spcAft>
                          <a:spcPts val="800"/>
                        </a:spcAft>
                      </a:pPr>
                      <a:r>
                        <a:rPr lang="en-US" sz="900" kern="100" dirty="0">
                          <a:effectLst/>
                        </a:rPr>
                        <a:t>2022-03-13 00:00:00    24.230857</a:t>
                      </a:r>
                      <a:endParaRPr lang="en-IN" sz="900" kern="100" dirty="0">
                        <a:effectLst/>
                      </a:endParaRPr>
                    </a:p>
                    <a:p>
                      <a:pPr algn="ctr">
                        <a:lnSpc>
                          <a:spcPct val="115000"/>
                        </a:lnSpc>
                        <a:spcAft>
                          <a:spcPts val="800"/>
                        </a:spcAft>
                      </a:pPr>
                      <a:r>
                        <a:rPr lang="en-US" sz="900" kern="100" dirty="0">
                          <a:effectLst/>
                        </a:rPr>
                        <a:t>2022-03-13 01:00:00    23.944577</a:t>
                      </a:r>
                      <a:endParaRPr lang="en-IN" sz="900" kern="100" dirty="0">
                        <a:effectLst/>
                      </a:endParaRPr>
                    </a:p>
                    <a:p>
                      <a:pPr algn="ctr">
                        <a:lnSpc>
                          <a:spcPct val="115000"/>
                        </a:lnSpc>
                        <a:spcAft>
                          <a:spcPts val="800"/>
                        </a:spcAft>
                      </a:pPr>
                      <a:r>
                        <a:rPr lang="en-US" sz="900" kern="100" dirty="0">
                          <a:effectLst/>
                        </a:rPr>
                        <a:t>2022-03-13 02:00:00    23.160025</a:t>
                      </a:r>
                      <a:endParaRPr lang="en-IN" sz="900" kern="100" dirty="0">
                        <a:effectLst/>
                      </a:endParaRPr>
                    </a:p>
                    <a:p>
                      <a:pPr algn="ctr">
                        <a:lnSpc>
                          <a:spcPct val="115000"/>
                        </a:lnSpc>
                        <a:spcAft>
                          <a:spcPts val="800"/>
                        </a:spcAft>
                      </a:pPr>
                      <a:r>
                        <a:rPr lang="en-US" sz="900" kern="100" dirty="0">
                          <a:effectLst/>
                        </a:rPr>
                        <a:t>2022-03-13 03:00:00    22.536563</a:t>
                      </a:r>
                      <a:endParaRPr lang="en-IN" sz="900" kern="100" dirty="0">
                        <a:effectLst/>
                      </a:endParaRPr>
                    </a:p>
                    <a:p>
                      <a:pPr algn="ctr">
                        <a:lnSpc>
                          <a:spcPct val="115000"/>
                        </a:lnSpc>
                        <a:spcAft>
                          <a:spcPts val="800"/>
                        </a:spcAft>
                      </a:pPr>
                      <a:r>
                        <a:rPr lang="en-US" sz="900" kern="100" dirty="0">
                          <a:effectLst/>
                        </a:rPr>
                        <a:t>2022-03-13 04:00:00    22.388916</a:t>
                      </a:r>
                      <a:endParaRPr lang="en-IN" sz="900" kern="100" dirty="0">
                        <a:effectLst/>
                      </a:endParaRPr>
                    </a:p>
                    <a:p>
                      <a:pPr algn="ctr">
                        <a:lnSpc>
                          <a:spcPct val="115000"/>
                        </a:lnSpc>
                        <a:spcAft>
                          <a:spcPts val="800"/>
                        </a:spcAft>
                      </a:pPr>
                      <a:r>
                        <a:rPr lang="en-US" sz="900" kern="100" dirty="0">
                          <a:effectLst/>
                        </a:rPr>
                        <a:t>2022-03-13 05:00:00    21.962263</a:t>
                      </a:r>
                      <a:endParaRPr lang="en-IN" sz="900" kern="100" dirty="0">
                        <a:effectLst/>
                      </a:endParaRPr>
                    </a:p>
                    <a:p>
                      <a:pPr algn="ctr">
                        <a:lnSpc>
                          <a:spcPct val="115000"/>
                        </a:lnSpc>
                        <a:spcAft>
                          <a:spcPts val="800"/>
                        </a:spcAft>
                      </a:pPr>
                      <a:r>
                        <a:rPr lang="en-US" sz="900" kern="100" dirty="0">
                          <a:effectLst/>
                        </a:rPr>
                        <a:t>2022-03-13 06:00:00    21.072865</a:t>
                      </a:r>
                      <a:endParaRPr lang="en-IN" sz="900" kern="100" dirty="0">
                        <a:effectLst/>
                      </a:endParaRPr>
                    </a:p>
                    <a:p>
                      <a:pPr algn="ctr">
                        <a:lnSpc>
                          <a:spcPct val="115000"/>
                        </a:lnSpc>
                        <a:spcAft>
                          <a:spcPts val="800"/>
                        </a:spcAft>
                      </a:pPr>
                      <a:r>
                        <a:rPr lang="en-US" sz="900" kern="100" dirty="0">
                          <a:effectLst/>
                        </a:rPr>
                        <a:t>2022-03-13 07:00:00    21.973294</a:t>
                      </a:r>
                      <a:endParaRPr lang="en-IN" sz="900" kern="100" dirty="0">
                        <a:effectLst/>
                      </a:endParaRPr>
                    </a:p>
                    <a:p>
                      <a:pPr algn="ctr">
                        <a:lnSpc>
                          <a:spcPct val="115000"/>
                        </a:lnSpc>
                        <a:spcAft>
                          <a:spcPts val="800"/>
                        </a:spcAft>
                      </a:pPr>
                      <a:r>
                        <a:rPr lang="en-US" sz="900" kern="100" dirty="0">
                          <a:effectLst/>
                        </a:rPr>
                        <a:t>2022-03-13 08:00:00    25.673534</a:t>
                      </a:r>
                      <a:endParaRPr lang="en-IN" sz="900" kern="100" dirty="0">
                        <a:effectLst/>
                      </a:endParaRPr>
                    </a:p>
                    <a:p>
                      <a:pPr algn="ctr">
                        <a:lnSpc>
                          <a:spcPct val="115000"/>
                        </a:lnSpc>
                        <a:spcAft>
                          <a:spcPts val="800"/>
                        </a:spcAft>
                      </a:pPr>
                      <a:r>
                        <a:rPr lang="en-US" sz="900" kern="100" dirty="0">
                          <a:effectLst/>
                        </a:rPr>
                        <a:t>2022-03-13 09:00:00    28.024421</a:t>
                      </a:r>
                      <a:endParaRPr lang="en-IN" sz="900" kern="100" dirty="0">
                        <a:effectLst/>
                      </a:endParaRPr>
                    </a:p>
                    <a:p>
                      <a:pPr algn="ctr">
                        <a:lnSpc>
                          <a:spcPct val="115000"/>
                        </a:lnSpc>
                        <a:spcAft>
                          <a:spcPts val="800"/>
                        </a:spcAft>
                      </a:pPr>
                      <a:r>
                        <a:rPr lang="en-US" sz="900" kern="100" dirty="0">
                          <a:effectLst/>
                        </a:rPr>
                        <a:t>2022-03-13 10:00:00    30.473662</a:t>
                      </a:r>
                      <a:endParaRPr lang="en-IN" sz="900" kern="100" dirty="0">
                        <a:effectLst/>
                      </a:endParaRPr>
                    </a:p>
                    <a:p>
                      <a:pPr algn="ctr">
                        <a:lnSpc>
                          <a:spcPct val="115000"/>
                        </a:lnSpc>
                        <a:spcAft>
                          <a:spcPts val="800"/>
                        </a:spcAft>
                      </a:pPr>
                      <a:r>
                        <a:rPr lang="en-US" sz="900" kern="100" dirty="0">
                          <a:effectLst/>
                        </a:rPr>
                        <a:t>2022-03-13 11:00:00    32.796754</a:t>
                      </a:r>
                      <a:endParaRPr lang="en-IN" sz="900" kern="100" dirty="0">
                        <a:effectLst/>
                      </a:endParaRPr>
                    </a:p>
                    <a:p>
                      <a:pPr algn="ctr">
                        <a:lnSpc>
                          <a:spcPct val="115000"/>
                        </a:lnSpc>
                        <a:spcAft>
                          <a:spcPts val="800"/>
                        </a:spcAft>
                      </a:pPr>
                      <a:r>
                        <a:rPr lang="en-US" sz="900" kern="100" dirty="0">
                          <a:effectLst/>
                        </a:rPr>
                        <a:t>2022-03-13 12:00:00    34.060369</a:t>
                      </a:r>
                      <a:endParaRPr lang="en-IN" sz="900" kern="100" dirty="0">
                        <a:effectLst/>
                      </a:endParaRPr>
                    </a:p>
                    <a:p>
                      <a:pPr algn="ctr">
                        <a:lnSpc>
                          <a:spcPct val="115000"/>
                        </a:lnSpc>
                        <a:spcAft>
                          <a:spcPts val="800"/>
                        </a:spcAft>
                      </a:pPr>
                      <a:r>
                        <a:rPr lang="en-US" sz="900" kern="100" dirty="0">
                          <a:effectLst/>
                        </a:rPr>
                        <a:t>2022-03-13 13:00:00    34.844105</a:t>
                      </a:r>
                      <a:endParaRPr lang="en-IN" sz="900" kern="100" dirty="0">
                        <a:effectLst/>
                      </a:endParaRPr>
                    </a:p>
                    <a:p>
                      <a:pPr algn="ctr">
                        <a:lnSpc>
                          <a:spcPct val="115000"/>
                        </a:lnSpc>
                        <a:spcAft>
                          <a:spcPts val="800"/>
                        </a:spcAft>
                      </a:pPr>
                      <a:r>
                        <a:rPr lang="en-US" sz="900" kern="100" dirty="0">
                          <a:effectLst/>
                        </a:rPr>
                        <a:t>2022-03-13 14:00:00    35.474736</a:t>
                      </a:r>
                      <a:endParaRPr lang="en-IN" sz="900" kern="100" dirty="0">
                        <a:effectLst/>
                      </a:endParaRPr>
                    </a:p>
                    <a:p>
                      <a:pPr algn="ctr">
                        <a:lnSpc>
                          <a:spcPct val="115000"/>
                        </a:lnSpc>
                        <a:spcAft>
                          <a:spcPts val="800"/>
                        </a:spcAft>
                      </a:pPr>
                      <a:r>
                        <a:rPr lang="en-US" sz="900" kern="100" dirty="0">
                          <a:effectLst/>
                        </a:rPr>
                        <a:t>2022-03-13 15:00:00    35.648585</a:t>
                      </a:r>
                      <a:endParaRPr lang="en-IN" sz="900" kern="100" dirty="0">
                        <a:effectLst/>
                      </a:endParaRPr>
                    </a:p>
                    <a:p>
                      <a:pPr algn="ctr">
                        <a:lnSpc>
                          <a:spcPct val="115000"/>
                        </a:lnSpc>
                        <a:spcAft>
                          <a:spcPts val="800"/>
                        </a:spcAft>
                      </a:pPr>
                      <a:r>
                        <a:rPr lang="en-US" sz="900" kern="100" dirty="0">
                          <a:effectLst/>
                        </a:rPr>
                        <a:t>2022-03-13 16:00:00    35.059505</a:t>
                      </a:r>
                      <a:endParaRPr lang="en-IN" sz="900" kern="100" dirty="0">
                        <a:effectLst/>
                      </a:endParaRPr>
                    </a:p>
                    <a:p>
                      <a:pPr algn="ctr">
                        <a:lnSpc>
                          <a:spcPct val="115000"/>
                        </a:lnSpc>
                        <a:spcAft>
                          <a:spcPts val="800"/>
                        </a:spcAft>
                      </a:pPr>
                      <a:r>
                        <a:rPr lang="en-US" sz="900" kern="100" dirty="0">
                          <a:effectLst/>
                        </a:rPr>
                        <a:t>2022-03-13 17:00:00    34.197430</a:t>
                      </a:r>
                      <a:endParaRPr lang="en-IN" sz="900" kern="100" dirty="0">
                        <a:effectLst/>
                      </a:endParaRPr>
                    </a:p>
                    <a:p>
                      <a:pPr algn="ctr">
                        <a:lnSpc>
                          <a:spcPct val="115000"/>
                        </a:lnSpc>
                        <a:spcAft>
                          <a:spcPts val="800"/>
                        </a:spcAft>
                      </a:pPr>
                      <a:r>
                        <a:rPr lang="en-US" sz="900" kern="100" dirty="0">
                          <a:effectLst/>
                        </a:rPr>
                        <a:t>2022-03-13 18:00:00    32.441790</a:t>
                      </a:r>
                      <a:endParaRPr lang="en-IN" sz="900" kern="100" dirty="0">
                        <a:effectLst/>
                      </a:endParaRPr>
                    </a:p>
                    <a:p>
                      <a:pPr algn="ctr">
                        <a:lnSpc>
                          <a:spcPct val="115000"/>
                        </a:lnSpc>
                        <a:spcAft>
                          <a:spcPts val="800"/>
                        </a:spcAft>
                      </a:pPr>
                      <a:r>
                        <a:rPr lang="en-US" sz="900" kern="100" dirty="0">
                          <a:effectLst/>
                        </a:rPr>
                        <a:t>2022-03-13 19:00:00    30.836517</a:t>
                      </a:r>
                      <a:endParaRPr lang="en-IN" sz="900" kern="100" dirty="0">
                        <a:effectLst/>
                      </a:endParaRPr>
                    </a:p>
                    <a:p>
                      <a:pPr algn="ctr">
                        <a:lnSpc>
                          <a:spcPct val="115000"/>
                        </a:lnSpc>
                        <a:spcAft>
                          <a:spcPts val="800"/>
                        </a:spcAft>
                      </a:pPr>
                      <a:r>
                        <a:rPr lang="en-US" sz="900" kern="100" dirty="0">
                          <a:effectLst/>
                        </a:rPr>
                        <a:t>2022-03-13 20:00:00    29.168989</a:t>
                      </a:r>
                      <a:endParaRPr lang="en-IN" sz="900" kern="100" dirty="0">
                        <a:effectLst/>
                      </a:endParaRPr>
                    </a:p>
                    <a:p>
                      <a:pPr algn="ctr">
                        <a:lnSpc>
                          <a:spcPct val="115000"/>
                        </a:lnSpc>
                        <a:spcAft>
                          <a:spcPts val="800"/>
                        </a:spcAft>
                      </a:pPr>
                      <a:r>
                        <a:rPr lang="en-US" sz="900" kern="100" dirty="0">
                          <a:effectLst/>
                        </a:rPr>
                        <a:t>2022-03-13 21:00:00    26.976276</a:t>
                      </a:r>
                      <a:endParaRPr lang="en-IN" sz="900" kern="100" dirty="0">
                        <a:effectLst/>
                      </a:endParaRPr>
                    </a:p>
                    <a:p>
                      <a:pPr algn="ctr">
                        <a:lnSpc>
                          <a:spcPct val="115000"/>
                        </a:lnSpc>
                        <a:spcAft>
                          <a:spcPts val="800"/>
                        </a:spcAft>
                      </a:pPr>
                      <a:r>
                        <a:rPr lang="en-US" sz="900" kern="100" dirty="0">
                          <a:effectLst/>
                        </a:rPr>
                        <a:t>2022-03-13 22:00:00    25.836824</a:t>
                      </a:r>
                      <a:endParaRPr lang="en-IN" sz="900" kern="100" dirty="0">
                        <a:effectLst/>
                      </a:endParaRPr>
                    </a:p>
                    <a:p>
                      <a:pPr algn="ctr">
                        <a:lnSpc>
                          <a:spcPct val="115000"/>
                        </a:lnSpc>
                        <a:spcAft>
                          <a:spcPts val="800"/>
                        </a:spcAft>
                      </a:pPr>
                      <a:r>
                        <a:rPr lang="en-US" sz="900" kern="100" dirty="0">
                          <a:effectLst/>
                        </a:rPr>
                        <a:t>2022-03-13 23:00:00    25.104187</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7889" marR="27889" marT="0" marB="0"/>
                </a:tc>
                <a:extLst>
                  <a:ext uri="{0D108BD9-81ED-4DB2-BD59-A6C34878D82A}">
                    <a16:rowId xmlns:a16="http://schemas.microsoft.com/office/drawing/2014/main" val="3008126152"/>
                  </a:ext>
                </a:extLst>
              </a:tr>
            </a:tbl>
          </a:graphicData>
        </a:graphic>
      </p:graphicFrame>
    </p:spTree>
    <p:extLst>
      <p:ext uri="{BB962C8B-B14F-4D97-AF65-F5344CB8AC3E}">
        <p14:creationId xmlns:p14="http://schemas.microsoft.com/office/powerpoint/2010/main" val="228520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A6C1A-FE6C-9906-CC60-96E3D4E89AD1}"/>
              </a:ext>
            </a:extLst>
          </p:cNvPr>
          <p:cNvSpPr txBox="1"/>
          <p:nvPr/>
        </p:nvSpPr>
        <p:spPr>
          <a:xfrm>
            <a:off x="1223958" y="1996491"/>
            <a:ext cx="9744075" cy="4462760"/>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0" i="0" dirty="0">
                <a:solidFill>
                  <a:schemeClr val="tx2"/>
                </a:solidFill>
                <a:effectLst/>
                <a:latin typeface="+mj-lt"/>
              </a:rPr>
              <a:t>Random forest regressor is a powerful machine learning algorithm that is widely used for regression tasks. It is an ensemble method that combines multiple decision trees to produce more accurate and robust predictions. </a:t>
            </a:r>
          </a:p>
          <a:p>
            <a:pPr algn="just"/>
            <a:endParaRPr lang="en-US" sz="2000" b="0" i="0" dirty="0">
              <a:solidFill>
                <a:schemeClr val="tx2"/>
              </a:solidFill>
              <a:effectLst/>
              <a:latin typeface="+mj-lt"/>
            </a:endParaRPr>
          </a:p>
          <a:p>
            <a:pPr marL="285750" indent="-285750" algn="just">
              <a:buFont typeface="Wingdings" panose="05000000000000000000" pitchFamily="2" charset="2"/>
              <a:buChar char="Ø"/>
            </a:pPr>
            <a:r>
              <a:rPr lang="en-US" sz="2000" b="0" i="0" dirty="0">
                <a:solidFill>
                  <a:schemeClr val="tx2"/>
                </a:solidFill>
                <a:effectLst/>
                <a:latin typeface="+mj-lt"/>
              </a:rPr>
              <a:t>Random forest regressors are particularly well-suited for handling complex and nonlinear relationships between variables. They are also relatively resistant to overfitting and can handle a large number of input features.</a:t>
            </a:r>
          </a:p>
          <a:p>
            <a:pPr marL="285750" indent="-285750" algn="just">
              <a:buFont typeface="Wingdings" panose="05000000000000000000" pitchFamily="2" charset="2"/>
              <a:buChar char="Ø"/>
            </a:pPr>
            <a:endParaRPr lang="en-US" sz="2000" b="0" i="0" dirty="0">
              <a:solidFill>
                <a:schemeClr val="tx2"/>
              </a:solidFill>
              <a:effectLst/>
              <a:latin typeface="+mj-lt"/>
            </a:endParaRPr>
          </a:p>
          <a:p>
            <a:pPr marL="285750" indent="-285750" algn="just">
              <a:buFont typeface="Wingdings" panose="05000000000000000000" pitchFamily="2" charset="2"/>
              <a:buChar char="Ø"/>
            </a:pPr>
            <a:r>
              <a:rPr lang="en-IN" sz="2000" kern="100" dirty="0">
                <a:solidFill>
                  <a:schemeClr val="tx2"/>
                </a:solidFill>
                <a:effectLst/>
                <a:latin typeface="+mj-lt"/>
                <a:ea typeface="Calibri" panose="020F0502020204030204" pitchFamily="34" charset="0"/>
                <a:cs typeface="Times New Roman" panose="02020603050405020304" pitchFamily="18" charset="0"/>
              </a:rPr>
              <a:t>Leo </a:t>
            </a:r>
            <a:r>
              <a:rPr lang="en-IN" sz="2000" kern="100" dirty="0" err="1">
                <a:solidFill>
                  <a:schemeClr val="tx2"/>
                </a:solidFill>
                <a:effectLst/>
                <a:latin typeface="+mj-lt"/>
                <a:ea typeface="Calibri" panose="020F0502020204030204" pitchFamily="34" charset="0"/>
                <a:cs typeface="Times New Roman" panose="02020603050405020304" pitchFamily="18" charset="0"/>
              </a:rPr>
              <a:t>Breiman</a:t>
            </a:r>
            <a:r>
              <a:rPr lang="en-IN" sz="2000" kern="100" dirty="0">
                <a:solidFill>
                  <a:schemeClr val="tx2"/>
                </a:solidFill>
                <a:effectLst/>
                <a:latin typeface="+mj-lt"/>
                <a:ea typeface="Calibri" panose="020F0502020204030204" pitchFamily="34" charset="0"/>
                <a:cs typeface="Times New Roman" panose="02020603050405020304" pitchFamily="18" charset="0"/>
              </a:rPr>
              <a:t> introduced Random Forest in 2001. Random Forest is registered as trademark by Leo </a:t>
            </a:r>
            <a:r>
              <a:rPr lang="en-IN" sz="2000" kern="100" dirty="0" err="1">
                <a:solidFill>
                  <a:schemeClr val="tx2"/>
                </a:solidFill>
                <a:effectLst/>
                <a:latin typeface="+mj-lt"/>
                <a:ea typeface="Calibri" panose="020F0502020204030204" pitchFamily="34" charset="0"/>
                <a:cs typeface="Times New Roman" panose="02020603050405020304" pitchFamily="18" charset="0"/>
              </a:rPr>
              <a:t>Breiman</a:t>
            </a:r>
            <a:r>
              <a:rPr lang="en-IN" sz="2000" kern="100" dirty="0">
                <a:solidFill>
                  <a:schemeClr val="tx2"/>
                </a:solidFill>
                <a:effectLst/>
                <a:latin typeface="+mj-lt"/>
                <a:ea typeface="Calibri" panose="020F0502020204030204" pitchFamily="34" charset="0"/>
                <a:cs typeface="Times New Roman" panose="02020603050405020304" pitchFamily="18" charset="0"/>
              </a:rPr>
              <a:t> and Adele </a:t>
            </a:r>
            <a:r>
              <a:rPr lang="en-IN" sz="2000" kern="100" dirty="0" err="1">
                <a:solidFill>
                  <a:schemeClr val="tx2"/>
                </a:solidFill>
                <a:effectLst/>
                <a:latin typeface="+mj-lt"/>
                <a:ea typeface="Calibri" panose="020F0502020204030204" pitchFamily="34" charset="0"/>
                <a:cs typeface="Times New Roman" panose="02020603050405020304" pitchFamily="18" charset="0"/>
              </a:rPr>
              <a:t>Culter</a:t>
            </a:r>
            <a:r>
              <a:rPr lang="en-IN" sz="2000" kern="100" dirty="0">
                <a:solidFill>
                  <a:schemeClr val="tx2"/>
                </a:solidFill>
                <a:effectLst/>
                <a:latin typeface="+mj-lt"/>
                <a:ea typeface="Calibri" panose="020F0502020204030204" pitchFamily="34" charset="0"/>
                <a:cs typeface="Times New Roman" panose="02020603050405020304" pitchFamily="18" charset="0"/>
              </a:rPr>
              <a:t> in 2006. It is a popular and it combines multiple decision trees to improve predictive accuracy and control overfitting. It is applied for both classification and regression applications for the analysis of large dataset.</a:t>
            </a:r>
          </a:p>
          <a:p>
            <a:endParaRPr lang="en-US" sz="2400" b="0" i="0" dirty="0">
              <a:solidFill>
                <a:schemeClr val="tx2"/>
              </a:solidFill>
              <a:effectLst/>
            </a:endParaRPr>
          </a:p>
          <a:p>
            <a:endParaRPr lang="en-US" sz="2000" b="0" i="0" dirty="0">
              <a:solidFill>
                <a:schemeClr val="tx2"/>
              </a:solidFill>
              <a:effectLst/>
            </a:endParaRPr>
          </a:p>
        </p:txBody>
      </p:sp>
      <p:sp>
        <p:nvSpPr>
          <p:cNvPr id="4" name="TextBox 3">
            <a:extLst>
              <a:ext uri="{FF2B5EF4-FFF2-40B4-BE49-F238E27FC236}">
                <a16:creationId xmlns:a16="http://schemas.microsoft.com/office/drawing/2014/main" id="{57EC8302-5475-C2BD-F587-D5B76D7FAD14}"/>
              </a:ext>
            </a:extLst>
          </p:cNvPr>
          <p:cNvSpPr txBox="1"/>
          <p:nvPr/>
        </p:nvSpPr>
        <p:spPr>
          <a:xfrm>
            <a:off x="3362498" y="576033"/>
            <a:ext cx="5466996" cy="646331"/>
          </a:xfrm>
          <a:prstGeom prst="rect">
            <a:avLst/>
          </a:prstGeom>
          <a:noFill/>
        </p:spPr>
        <p:txBody>
          <a:bodyPr wrap="square" rtlCol="0">
            <a:spAutoFit/>
          </a:bodyPr>
          <a:lstStyle/>
          <a:p>
            <a:pPr marL="457200" indent="-457200">
              <a:buFont typeface="Wingdings" panose="05000000000000000000" pitchFamily="2" charset="2"/>
              <a:buChar char="q"/>
            </a:pPr>
            <a:r>
              <a:rPr lang="en-IN" sz="3600" b="1" u="sng" dirty="0">
                <a:solidFill>
                  <a:schemeClr val="tx2"/>
                </a:solidFill>
              </a:rPr>
              <a:t>Random Forest Regressor </a:t>
            </a:r>
          </a:p>
        </p:txBody>
      </p:sp>
    </p:spTree>
    <p:extLst>
      <p:ext uri="{BB962C8B-B14F-4D97-AF65-F5344CB8AC3E}">
        <p14:creationId xmlns:p14="http://schemas.microsoft.com/office/powerpoint/2010/main" val="1200919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26C3A5-0E19-9AD4-3D04-70CE6CC51BEB}"/>
              </a:ext>
            </a:extLst>
          </p:cNvPr>
          <p:cNvGraphicFramePr>
            <a:graphicFrameLocks noGrp="1"/>
          </p:cNvGraphicFramePr>
          <p:nvPr>
            <p:extLst>
              <p:ext uri="{D42A27DB-BD31-4B8C-83A1-F6EECF244321}">
                <p14:modId xmlns:p14="http://schemas.microsoft.com/office/powerpoint/2010/main" val="1375069037"/>
              </p:ext>
            </p:extLst>
          </p:nvPr>
        </p:nvGraphicFramePr>
        <p:xfrm>
          <a:off x="9367849" y="19558"/>
          <a:ext cx="2824151" cy="6818884"/>
        </p:xfrm>
        <a:graphic>
          <a:graphicData uri="http://schemas.openxmlformats.org/drawingml/2006/table">
            <a:tbl>
              <a:tblPr firstRow="1" firstCol="1" bandRow="1">
                <a:tableStyleId>{793D81CF-94F2-401A-BA57-92F5A7B2D0C5}</a:tableStyleId>
              </a:tblPr>
              <a:tblGrid>
                <a:gridCol w="2824151">
                  <a:extLst>
                    <a:ext uri="{9D8B030D-6E8A-4147-A177-3AD203B41FA5}">
                      <a16:colId xmlns:a16="http://schemas.microsoft.com/office/drawing/2014/main" val="1440423159"/>
                    </a:ext>
                  </a:extLst>
                </a:gridCol>
              </a:tblGrid>
              <a:tr h="149064">
                <a:tc>
                  <a:txBody>
                    <a:bodyPr/>
                    <a:lstStyle/>
                    <a:p>
                      <a:pPr algn="ctr">
                        <a:lnSpc>
                          <a:spcPct val="115000"/>
                        </a:lnSpc>
                        <a:spcAft>
                          <a:spcPts val="800"/>
                        </a:spcAft>
                      </a:pPr>
                      <a:r>
                        <a:rPr lang="en-IN" sz="900" kern="100">
                          <a:effectLst/>
                        </a:rPr>
                        <a:t>Forecasted Values</a:t>
                      </a:r>
                      <a:endParaRPr lang="en-IN" sz="700" kern="100">
                        <a:effectLst/>
                        <a:latin typeface="Calibri" panose="020F0502020204030204" pitchFamily="34" charset="0"/>
                        <a:ea typeface="Calibri" panose="020F0502020204030204" pitchFamily="34" charset="0"/>
                        <a:cs typeface="Times New Roman" panose="02020603050405020304" pitchFamily="18" charset="0"/>
                      </a:endParaRPr>
                    </a:p>
                  </a:txBody>
                  <a:tcPr marL="27887" marR="27887" marT="0" marB="0"/>
                </a:tc>
                <a:extLst>
                  <a:ext uri="{0D108BD9-81ED-4DB2-BD59-A6C34878D82A}">
                    <a16:rowId xmlns:a16="http://schemas.microsoft.com/office/drawing/2014/main" val="2357041301"/>
                  </a:ext>
                </a:extLst>
              </a:tr>
              <a:tr h="6669820">
                <a:tc>
                  <a:txBody>
                    <a:bodyPr/>
                    <a:lstStyle/>
                    <a:p>
                      <a:pPr algn="ctr">
                        <a:lnSpc>
                          <a:spcPct val="115000"/>
                        </a:lnSpc>
                        <a:spcAft>
                          <a:spcPts val="800"/>
                        </a:spcAft>
                      </a:pPr>
                      <a:r>
                        <a:rPr lang="en-IN" sz="900" kern="100" dirty="0">
                          <a:effectLst/>
                        </a:rPr>
                        <a:t> </a:t>
                      </a:r>
                      <a:endParaRPr lang="en-IN" sz="700" kern="100" dirty="0">
                        <a:effectLst/>
                      </a:endParaRPr>
                    </a:p>
                    <a:p>
                      <a:pPr algn="ctr">
                        <a:lnSpc>
                          <a:spcPct val="115000"/>
                        </a:lnSpc>
                        <a:spcAft>
                          <a:spcPts val="800"/>
                        </a:spcAft>
                      </a:pPr>
                      <a:r>
                        <a:rPr lang="en-IN" sz="900" kern="100" dirty="0">
                          <a:effectLst/>
                        </a:rPr>
                        <a:t>2023-03-12 00:00:00: 25°C</a:t>
                      </a:r>
                      <a:endParaRPr lang="en-IN" sz="700" kern="100" dirty="0">
                        <a:effectLst/>
                      </a:endParaRPr>
                    </a:p>
                    <a:p>
                      <a:pPr algn="ctr">
                        <a:lnSpc>
                          <a:spcPct val="115000"/>
                        </a:lnSpc>
                        <a:spcAft>
                          <a:spcPts val="800"/>
                        </a:spcAft>
                      </a:pPr>
                      <a:r>
                        <a:rPr lang="en-IN" sz="900" kern="100" dirty="0">
                          <a:effectLst/>
                        </a:rPr>
                        <a:t>2023-03-12 01:00:00: 25°C</a:t>
                      </a:r>
                      <a:endParaRPr lang="en-IN" sz="700" kern="100" dirty="0">
                        <a:effectLst/>
                      </a:endParaRPr>
                    </a:p>
                    <a:p>
                      <a:pPr algn="ctr">
                        <a:lnSpc>
                          <a:spcPct val="115000"/>
                        </a:lnSpc>
                        <a:spcAft>
                          <a:spcPts val="800"/>
                        </a:spcAft>
                      </a:pPr>
                      <a:r>
                        <a:rPr lang="en-IN" sz="900" kern="100" dirty="0">
                          <a:effectLst/>
                        </a:rPr>
                        <a:t>2023-03-12 02:00:00: 25°C</a:t>
                      </a:r>
                      <a:endParaRPr lang="en-IN" sz="700" kern="100" dirty="0">
                        <a:effectLst/>
                      </a:endParaRPr>
                    </a:p>
                    <a:p>
                      <a:pPr algn="ctr">
                        <a:lnSpc>
                          <a:spcPct val="115000"/>
                        </a:lnSpc>
                        <a:spcAft>
                          <a:spcPts val="800"/>
                        </a:spcAft>
                      </a:pPr>
                      <a:r>
                        <a:rPr lang="en-IN" sz="900" kern="100" dirty="0">
                          <a:effectLst/>
                        </a:rPr>
                        <a:t>2023-03-12 03:00:00: 24°C</a:t>
                      </a:r>
                      <a:endParaRPr lang="en-IN" sz="700" kern="100" dirty="0">
                        <a:effectLst/>
                      </a:endParaRPr>
                    </a:p>
                    <a:p>
                      <a:pPr algn="ctr">
                        <a:lnSpc>
                          <a:spcPct val="115000"/>
                        </a:lnSpc>
                        <a:spcAft>
                          <a:spcPts val="800"/>
                        </a:spcAft>
                      </a:pPr>
                      <a:r>
                        <a:rPr lang="en-IN" sz="900" kern="100" dirty="0">
                          <a:effectLst/>
                        </a:rPr>
                        <a:t>2023-03-12 04:00:00: 23°C</a:t>
                      </a:r>
                      <a:endParaRPr lang="en-IN" sz="700" kern="100" dirty="0">
                        <a:effectLst/>
                      </a:endParaRPr>
                    </a:p>
                    <a:p>
                      <a:pPr algn="ctr">
                        <a:lnSpc>
                          <a:spcPct val="115000"/>
                        </a:lnSpc>
                        <a:spcAft>
                          <a:spcPts val="800"/>
                        </a:spcAft>
                      </a:pPr>
                      <a:r>
                        <a:rPr lang="en-IN" sz="900" kern="100" dirty="0">
                          <a:effectLst/>
                        </a:rPr>
                        <a:t>2023-03-12 05:00:00: 23°C</a:t>
                      </a:r>
                      <a:endParaRPr lang="en-IN" sz="700" kern="100" dirty="0">
                        <a:effectLst/>
                      </a:endParaRPr>
                    </a:p>
                    <a:p>
                      <a:pPr algn="ctr">
                        <a:lnSpc>
                          <a:spcPct val="115000"/>
                        </a:lnSpc>
                        <a:spcAft>
                          <a:spcPts val="800"/>
                        </a:spcAft>
                      </a:pPr>
                      <a:r>
                        <a:rPr lang="en-IN" sz="900" kern="100" dirty="0">
                          <a:effectLst/>
                        </a:rPr>
                        <a:t>2023-03-12 06:00:00: 24°C</a:t>
                      </a:r>
                      <a:endParaRPr lang="en-IN" sz="700" kern="100" dirty="0">
                        <a:effectLst/>
                      </a:endParaRPr>
                    </a:p>
                    <a:p>
                      <a:pPr algn="ctr">
                        <a:lnSpc>
                          <a:spcPct val="115000"/>
                        </a:lnSpc>
                        <a:spcAft>
                          <a:spcPts val="800"/>
                        </a:spcAft>
                      </a:pPr>
                      <a:r>
                        <a:rPr lang="en-IN" sz="900" kern="100" dirty="0">
                          <a:effectLst/>
                        </a:rPr>
                        <a:t>2023-03-12 07:00:00: 24°C</a:t>
                      </a:r>
                      <a:endParaRPr lang="en-IN" sz="700" kern="100" dirty="0">
                        <a:effectLst/>
                      </a:endParaRPr>
                    </a:p>
                    <a:p>
                      <a:pPr algn="ctr">
                        <a:lnSpc>
                          <a:spcPct val="115000"/>
                        </a:lnSpc>
                        <a:spcAft>
                          <a:spcPts val="800"/>
                        </a:spcAft>
                      </a:pPr>
                      <a:r>
                        <a:rPr lang="en-IN" sz="900" kern="100" dirty="0">
                          <a:effectLst/>
                        </a:rPr>
                        <a:t>2023-03-12 08:00:00: 24°C</a:t>
                      </a:r>
                      <a:endParaRPr lang="en-IN" sz="700" kern="100" dirty="0">
                        <a:effectLst/>
                      </a:endParaRPr>
                    </a:p>
                    <a:p>
                      <a:pPr algn="ctr">
                        <a:lnSpc>
                          <a:spcPct val="115000"/>
                        </a:lnSpc>
                        <a:spcAft>
                          <a:spcPts val="800"/>
                        </a:spcAft>
                      </a:pPr>
                      <a:r>
                        <a:rPr lang="en-IN" sz="900" kern="100" dirty="0">
                          <a:effectLst/>
                        </a:rPr>
                        <a:t>2023-03-12 09:00:00: 29°C</a:t>
                      </a:r>
                      <a:endParaRPr lang="en-IN" sz="700" kern="100" dirty="0">
                        <a:effectLst/>
                      </a:endParaRPr>
                    </a:p>
                    <a:p>
                      <a:pPr algn="ctr">
                        <a:lnSpc>
                          <a:spcPct val="115000"/>
                        </a:lnSpc>
                        <a:spcAft>
                          <a:spcPts val="800"/>
                        </a:spcAft>
                      </a:pPr>
                      <a:r>
                        <a:rPr lang="en-IN" sz="900" kern="100" dirty="0">
                          <a:effectLst/>
                        </a:rPr>
                        <a:t>2023-03-12 10:00:00: 30°C</a:t>
                      </a:r>
                      <a:endParaRPr lang="en-IN" sz="700" kern="100" dirty="0">
                        <a:effectLst/>
                      </a:endParaRPr>
                    </a:p>
                    <a:p>
                      <a:pPr algn="ctr">
                        <a:lnSpc>
                          <a:spcPct val="115000"/>
                        </a:lnSpc>
                        <a:spcAft>
                          <a:spcPts val="800"/>
                        </a:spcAft>
                      </a:pPr>
                      <a:r>
                        <a:rPr lang="en-IN" sz="900" kern="100" dirty="0">
                          <a:effectLst/>
                        </a:rPr>
                        <a:t>2023-03-12 11:00:00: 32°C</a:t>
                      </a:r>
                      <a:endParaRPr lang="en-IN" sz="700" kern="100" dirty="0">
                        <a:effectLst/>
                      </a:endParaRPr>
                    </a:p>
                    <a:p>
                      <a:pPr algn="ctr">
                        <a:lnSpc>
                          <a:spcPct val="115000"/>
                        </a:lnSpc>
                        <a:spcAft>
                          <a:spcPts val="800"/>
                        </a:spcAft>
                      </a:pPr>
                      <a:r>
                        <a:rPr lang="en-IN" sz="900" kern="100" dirty="0">
                          <a:effectLst/>
                        </a:rPr>
                        <a:t>2023-03-12 12:00:00: 33°C</a:t>
                      </a:r>
                      <a:endParaRPr lang="en-IN" sz="700" kern="100" dirty="0">
                        <a:effectLst/>
                      </a:endParaRPr>
                    </a:p>
                    <a:p>
                      <a:pPr algn="ctr">
                        <a:lnSpc>
                          <a:spcPct val="115000"/>
                        </a:lnSpc>
                        <a:spcAft>
                          <a:spcPts val="800"/>
                        </a:spcAft>
                      </a:pPr>
                      <a:r>
                        <a:rPr lang="en-IN" sz="900" kern="100" dirty="0">
                          <a:effectLst/>
                        </a:rPr>
                        <a:t>2023-03-12 13:00:00: 34°C</a:t>
                      </a:r>
                      <a:endParaRPr lang="en-IN" sz="700" kern="100" dirty="0">
                        <a:effectLst/>
                      </a:endParaRPr>
                    </a:p>
                    <a:p>
                      <a:pPr algn="ctr">
                        <a:lnSpc>
                          <a:spcPct val="115000"/>
                        </a:lnSpc>
                        <a:spcAft>
                          <a:spcPts val="800"/>
                        </a:spcAft>
                      </a:pPr>
                      <a:r>
                        <a:rPr lang="en-IN" sz="900" kern="100" dirty="0">
                          <a:effectLst/>
                        </a:rPr>
                        <a:t>2023-03-12 14:00:00: 34°C</a:t>
                      </a:r>
                      <a:endParaRPr lang="en-IN" sz="700" kern="100" dirty="0">
                        <a:effectLst/>
                      </a:endParaRPr>
                    </a:p>
                    <a:p>
                      <a:pPr algn="ctr">
                        <a:lnSpc>
                          <a:spcPct val="115000"/>
                        </a:lnSpc>
                        <a:spcAft>
                          <a:spcPts val="800"/>
                        </a:spcAft>
                      </a:pPr>
                      <a:r>
                        <a:rPr lang="en-IN" sz="900" kern="100" dirty="0">
                          <a:effectLst/>
                        </a:rPr>
                        <a:t>2023-03-12 15:00:00: 34°C</a:t>
                      </a:r>
                      <a:endParaRPr lang="en-IN" sz="700" kern="100" dirty="0">
                        <a:effectLst/>
                      </a:endParaRPr>
                    </a:p>
                    <a:p>
                      <a:pPr algn="ctr">
                        <a:lnSpc>
                          <a:spcPct val="115000"/>
                        </a:lnSpc>
                        <a:spcAft>
                          <a:spcPts val="800"/>
                        </a:spcAft>
                      </a:pPr>
                      <a:r>
                        <a:rPr lang="en-IN" sz="900" kern="100" dirty="0">
                          <a:effectLst/>
                        </a:rPr>
                        <a:t>2023-03-12 16:00:00: 34°C</a:t>
                      </a:r>
                      <a:endParaRPr lang="en-IN" sz="700" kern="100" dirty="0">
                        <a:effectLst/>
                      </a:endParaRPr>
                    </a:p>
                    <a:p>
                      <a:pPr algn="ctr">
                        <a:lnSpc>
                          <a:spcPct val="115000"/>
                        </a:lnSpc>
                        <a:spcAft>
                          <a:spcPts val="800"/>
                        </a:spcAft>
                      </a:pPr>
                      <a:r>
                        <a:rPr lang="en-IN" sz="900" kern="100" dirty="0">
                          <a:effectLst/>
                        </a:rPr>
                        <a:t>2023-03-12 17:00:00: 32°C</a:t>
                      </a:r>
                      <a:endParaRPr lang="en-IN" sz="700" kern="100" dirty="0">
                        <a:effectLst/>
                      </a:endParaRPr>
                    </a:p>
                    <a:p>
                      <a:pPr algn="ctr">
                        <a:lnSpc>
                          <a:spcPct val="115000"/>
                        </a:lnSpc>
                        <a:spcAft>
                          <a:spcPts val="800"/>
                        </a:spcAft>
                      </a:pPr>
                      <a:r>
                        <a:rPr lang="en-IN" sz="900" kern="100" dirty="0">
                          <a:effectLst/>
                        </a:rPr>
                        <a:t>2023-03-12 18:00:00: 31°C</a:t>
                      </a:r>
                      <a:endParaRPr lang="en-IN" sz="700" kern="100" dirty="0">
                        <a:effectLst/>
                      </a:endParaRPr>
                    </a:p>
                    <a:p>
                      <a:pPr algn="ctr">
                        <a:lnSpc>
                          <a:spcPct val="115000"/>
                        </a:lnSpc>
                        <a:spcAft>
                          <a:spcPts val="800"/>
                        </a:spcAft>
                      </a:pPr>
                      <a:r>
                        <a:rPr lang="en-IN" sz="900" kern="100" dirty="0">
                          <a:effectLst/>
                        </a:rPr>
                        <a:t>2023-03-12 19:00:00: 29°C</a:t>
                      </a:r>
                      <a:endParaRPr lang="en-IN" sz="700" kern="100" dirty="0">
                        <a:effectLst/>
                      </a:endParaRPr>
                    </a:p>
                    <a:p>
                      <a:pPr algn="ctr">
                        <a:lnSpc>
                          <a:spcPct val="115000"/>
                        </a:lnSpc>
                        <a:spcAft>
                          <a:spcPts val="800"/>
                        </a:spcAft>
                      </a:pPr>
                      <a:r>
                        <a:rPr lang="en-IN" sz="900" kern="100" dirty="0">
                          <a:effectLst/>
                        </a:rPr>
                        <a:t>2023-03-12 20:00:00: 28°C</a:t>
                      </a:r>
                      <a:endParaRPr lang="en-IN" sz="700" kern="100" dirty="0">
                        <a:effectLst/>
                      </a:endParaRPr>
                    </a:p>
                    <a:p>
                      <a:pPr algn="ctr">
                        <a:lnSpc>
                          <a:spcPct val="115000"/>
                        </a:lnSpc>
                        <a:spcAft>
                          <a:spcPts val="800"/>
                        </a:spcAft>
                      </a:pPr>
                      <a:r>
                        <a:rPr lang="en-IN" sz="900" kern="100" dirty="0">
                          <a:effectLst/>
                        </a:rPr>
                        <a:t>2023-03-12 21:00:00: 27°C</a:t>
                      </a:r>
                      <a:endParaRPr lang="en-IN" sz="700" kern="100" dirty="0">
                        <a:effectLst/>
                      </a:endParaRPr>
                    </a:p>
                    <a:p>
                      <a:pPr algn="ctr">
                        <a:lnSpc>
                          <a:spcPct val="115000"/>
                        </a:lnSpc>
                        <a:spcAft>
                          <a:spcPts val="800"/>
                        </a:spcAft>
                      </a:pPr>
                      <a:r>
                        <a:rPr lang="en-IN" sz="900" kern="100" dirty="0">
                          <a:effectLst/>
                        </a:rPr>
                        <a:t>2023-03-12 22:00:00: 26°C</a:t>
                      </a:r>
                      <a:endParaRPr lang="en-IN" sz="700" kern="100" dirty="0">
                        <a:effectLst/>
                      </a:endParaRPr>
                    </a:p>
                    <a:p>
                      <a:pPr algn="ctr">
                        <a:lnSpc>
                          <a:spcPct val="115000"/>
                        </a:lnSpc>
                        <a:spcAft>
                          <a:spcPts val="800"/>
                        </a:spcAft>
                      </a:pPr>
                      <a:r>
                        <a:rPr lang="en-IN" sz="900" kern="100" dirty="0">
                          <a:effectLst/>
                        </a:rPr>
                        <a:t>2023-03-12 23:00:00: 25°C</a:t>
                      </a:r>
                      <a:endParaRPr lang="en-IN" sz="700" kern="100" dirty="0">
                        <a:effectLst/>
                      </a:endParaRPr>
                    </a:p>
                    <a:p>
                      <a:pPr algn="ctr">
                        <a:lnSpc>
                          <a:spcPct val="115000"/>
                        </a:lnSpc>
                        <a:spcAft>
                          <a:spcPts val="800"/>
                        </a:spcAft>
                      </a:pPr>
                      <a:r>
                        <a:rPr lang="en-IN" sz="900" kern="100" dirty="0">
                          <a:effectLst/>
                        </a:rPr>
                        <a:t> </a:t>
                      </a:r>
                      <a:endParaRPr lang="en-IN" sz="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7887" marR="27887" marT="0" marB="0"/>
                </a:tc>
                <a:extLst>
                  <a:ext uri="{0D108BD9-81ED-4DB2-BD59-A6C34878D82A}">
                    <a16:rowId xmlns:a16="http://schemas.microsoft.com/office/drawing/2014/main" val="4271280783"/>
                  </a:ext>
                </a:extLst>
              </a:tr>
            </a:tbl>
          </a:graphicData>
        </a:graphic>
      </p:graphicFrame>
      <p:sp>
        <p:nvSpPr>
          <p:cNvPr id="3" name="Rectangle 1">
            <a:extLst>
              <a:ext uri="{FF2B5EF4-FFF2-40B4-BE49-F238E27FC236}">
                <a16:creationId xmlns:a16="http://schemas.microsoft.com/office/drawing/2014/main" id="{FE18A50A-7624-780F-291A-43E91888DFCC}"/>
              </a:ext>
            </a:extLst>
          </p:cNvPr>
          <p:cNvSpPr>
            <a:spLocks noChangeArrowheads="1"/>
          </p:cNvSpPr>
          <p:nvPr/>
        </p:nvSpPr>
        <p:spPr bwMode="auto">
          <a:xfrm>
            <a:off x="11392997" y="1325661"/>
            <a:ext cx="232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2020"/>
                </a:solidFill>
                <a:effectLst/>
                <a:latin typeface="Goudy Old Style" panose="02020502050305020303" pitchFamily="18"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F684C14-34F5-B8D0-EEEB-68E0C3F960C6}"/>
              </a:ext>
            </a:extLst>
          </p:cNvPr>
          <p:cNvSpPr txBox="1"/>
          <p:nvPr/>
        </p:nvSpPr>
        <p:spPr>
          <a:xfrm>
            <a:off x="261949" y="1899801"/>
            <a:ext cx="9010650" cy="4524315"/>
          </a:xfrm>
          <a:prstGeom prst="rect">
            <a:avLst/>
          </a:prstGeom>
          <a:noFill/>
        </p:spPr>
        <p:txBody>
          <a:bodyPr wrap="square" rtlCol="0">
            <a:spAutoFit/>
          </a:bodyPr>
          <a:lstStyle/>
          <a:p>
            <a:pPr algn="just"/>
            <a:r>
              <a:rPr lang="en-US" b="0" i="0" dirty="0">
                <a:solidFill>
                  <a:schemeClr val="tx2"/>
                </a:solidFill>
                <a:effectLst/>
              </a:rPr>
              <a:t> Model:</a:t>
            </a:r>
          </a:p>
          <a:p>
            <a:pPr algn="just"/>
            <a:endParaRPr lang="en-US" b="0" i="0" dirty="0">
              <a:solidFill>
                <a:schemeClr val="tx2"/>
              </a:solidFill>
              <a:effectLst/>
            </a:endParaRPr>
          </a:p>
          <a:p>
            <a:pPr algn="just"/>
            <a:r>
              <a:rPr lang="en-US" b="0" i="0" dirty="0">
                <a:solidFill>
                  <a:schemeClr val="tx2"/>
                </a:solidFill>
                <a:effectLst/>
              </a:rPr>
              <a:t>     Random Forest Regression Equation:</a:t>
            </a:r>
          </a:p>
          <a:p>
            <a:pPr algn="just"/>
            <a:r>
              <a:rPr lang="en-US" b="0" i="0" dirty="0">
                <a:solidFill>
                  <a:schemeClr val="tx2"/>
                </a:solidFill>
                <a:effectLst/>
              </a:rPr>
              <a:t>     </a:t>
            </a:r>
            <a:r>
              <a:rPr lang="en-US" b="0" i="0" dirty="0" err="1">
                <a:solidFill>
                  <a:schemeClr val="tx2"/>
                </a:solidFill>
                <a:effectLst/>
              </a:rPr>
              <a:t>tempC</a:t>
            </a:r>
            <a:r>
              <a:rPr lang="en-US" b="0" i="0" dirty="0">
                <a:solidFill>
                  <a:schemeClr val="tx2"/>
                </a:solidFill>
                <a:effectLst/>
              </a:rPr>
              <a:t> = 0.60 * humidity + 0.21 * </a:t>
            </a:r>
            <a:r>
              <a:rPr lang="en-US" b="0" i="0" dirty="0" err="1">
                <a:solidFill>
                  <a:schemeClr val="tx2"/>
                </a:solidFill>
                <a:effectLst/>
              </a:rPr>
              <a:t>windspeedKmph</a:t>
            </a:r>
            <a:r>
              <a:rPr lang="en-US" b="0" i="0" dirty="0">
                <a:solidFill>
                  <a:schemeClr val="tx2"/>
                </a:solidFill>
                <a:effectLst/>
              </a:rPr>
              <a:t> + 0.10 * pressure + 0.09 * </a:t>
            </a:r>
            <a:r>
              <a:rPr lang="en-US" b="0" i="0" dirty="0" err="1">
                <a:solidFill>
                  <a:schemeClr val="tx2"/>
                </a:solidFill>
                <a:effectLst/>
              </a:rPr>
              <a:t>precipMM</a:t>
            </a:r>
            <a:r>
              <a:rPr lang="en-US" b="0" i="0" dirty="0">
                <a:solidFill>
                  <a:schemeClr val="tx2"/>
                </a:solidFill>
                <a:effectLst/>
              </a:rPr>
              <a:t> + b</a:t>
            </a:r>
          </a:p>
          <a:p>
            <a:pPr algn="just"/>
            <a:endParaRPr lang="en-US" b="0" i="0" dirty="0">
              <a:solidFill>
                <a:schemeClr val="tx2"/>
              </a:solidFill>
              <a:effectLst/>
            </a:endParaRPr>
          </a:p>
          <a:p>
            <a:pPr algn="just"/>
            <a:r>
              <a:rPr lang="en-US" b="0" i="0" dirty="0">
                <a:solidFill>
                  <a:schemeClr val="tx2"/>
                </a:solidFill>
                <a:effectLst/>
              </a:rPr>
              <a:t>     where:</a:t>
            </a:r>
          </a:p>
          <a:p>
            <a:pPr algn="just"/>
            <a:r>
              <a:rPr lang="en-US" b="0" i="0" dirty="0">
                <a:solidFill>
                  <a:schemeClr val="tx2"/>
                </a:solidFill>
                <a:effectLst/>
              </a:rPr>
              <a:t>     b is the bias term or error term.</a:t>
            </a:r>
          </a:p>
          <a:p>
            <a:pPr algn="just"/>
            <a:endParaRPr lang="en-US" b="0" i="0" dirty="0">
              <a:solidFill>
                <a:schemeClr val="tx2"/>
              </a:solidFill>
              <a:effectLst/>
            </a:endParaRPr>
          </a:p>
          <a:p>
            <a:pPr algn="just"/>
            <a:r>
              <a:rPr lang="en-US" dirty="0">
                <a:solidFill>
                  <a:schemeClr val="tx2"/>
                </a:solidFill>
              </a:rPr>
              <a:t>This equation suggests that temperature can be effectively predicted using a combination of humidity, </a:t>
            </a:r>
            <a:r>
              <a:rPr lang="en-US" dirty="0" err="1">
                <a:solidFill>
                  <a:schemeClr val="tx2"/>
                </a:solidFill>
              </a:rPr>
              <a:t>windspeedKmph</a:t>
            </a:r>
            <a:r>
              <a:rPr lang="en-US" dirty="0">
                <a:solidFill>
                  <a:schemeClr val="tx2"/>
                </a:solidFill>
              </a:rPr>
              <a:t>, and pressure. Humidity contributes the most to temperature prediction, followed by </a:t>
            </a:r>
            <a:r>
              <a:rPr lang="en-US" dirty="0" err="1">
                <a:solidFill>
                  <a:schemeClr val="tx2"/>
                </a:solidFill>
              </a:rPr>
              <a:t>windspeedKmph</a:t>
            </a:r>
            <a:r>
              <a:rPr lang="en-US" dirty="0">
                <a:solidFill>
                  <a:schemeClr val="tx2"/>
                </a:solidFill>
              </a:rPr>
              <a:t> and pressure. </a:t>
            </a:r>
            <a:r>
              <a:rPr lang="en-US" dirty="0" err="1">
                <a:solidFill>
                  <a:schemeClr val="tx2"/>
                </a:solidFill>
              </a:rPr>
              <a:t>PrecipMM</a:t>
            </a:r>
            <a:r>
              <a:rPr lang="en-US" dirty="0">
                <a:solidFill>
                  <a:schemeClr val="tx2"/>
                </a:solidFill>
              </a:rPr>
              <a:t> and have relatively minor influences on temperature prediction.</a:t>
            </a:r>
          </a:p>
          <a:p>
            <a:pPr algn="just"/>
            <a:endParaRPr lang="en-US" dirty="0">
              <a:solidFill>
                <a:schemeClr val="tx2"/>
              </a:solidFill>
            </a:endParaRPr>
          </a:p>
          <a:p>
            <a:pPr algn="just"/>
            <a:endParaRPr lang="en-US" dirty="0">
              <a:solidFill>
                <a:schemeClr val="tx2"/>
              </a:solidFill>
            </a:endParaRPr>
          </a:p>
          <a:p>
            <a:pPr algn="just"/>
            <a:r>
              <a:rPr lang="en-US" dirty="0">
                <a:solidFill>
                  <a:schemeClr val="tx2"/>
                </a:solidFill>
              </a:rPr>
              <a:t>Using the Random Forest Regressor model, Forecast the temperature of the next 24 hours (1 day).</a:t>
            </a:r>
          </a:p>
          <a:p>
            <a:pPr algn="just"/>
            <a:r>
              <a:rPr lang="en-IN" dirty="0">
                <a:solidFill>
                  <a:schemeClr val="tx2"/>
                </a:solidFill>
              </a:rPr>
              <a:t>The forecasted values are given in the table. </a:t>
            </a:r>
            <a:endParaRPr lang="en-US" dirty="0">
              <a:solidFill>
                <a:schemeClr val="tx2"/>
              </a:solidFill>
            </a:endParaRPr>
          </a:p>
        </p:txBody>
      </p:sp>
      <p:sp>
        <p:nvSpPr>
          <p:cNvPr id="6" name="TextBox 5">
            <a:extLst>
              <a:ext uri="{FF2B5EF4-FFF2-40B4-BE49-F238E27FC236}">
                <a16:creationId xmlns:a16="http://schemas.microsoft.com/office/drawing/2014/main" id="{2EBFEE3D-775B-300C-8D7B-1154A9BA871E}"/>
              </a:ext>
            </a:extLst>
          </p:cNvPr>
          <p:cNvSpPr txBox="1"/>
          <p:nvPr/>
        </p:nvSpPr>
        <p:spPr>
          <a:xfrm>
            <a:off x="261949" y="764539"/>
            <a:ext cx="4720128"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solidFill>
                  <a:schemeClr val="tx2"/>
                </a:solidFill>
              </a:rPr>
              <a:t>Random Forest Regressor model </a:t>
            </a:r>
          </a:p>
        </p:txBody>
      </p:sp>
    </p:spTree>
    <p:extLst>
      <p:ext uri="{BB962C8B-B14F-4D97-AF65-F5344CB8AC3E}">
        <p14:creationId xmlns:p14="http://schemas.microsoft.com/office/powerpoint/2010/main" val="186189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5369111"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257025" y="195533"/>
            <a:ext cx="5181592" cy="970450"/>
          </a:xfrm>
        </p:spPr>
        <p:txBody>
          <a:bodyPr anchor="b">
            <a:normAutofit/>
          </a:bodyPr>
          <a:lstStyle/>
          <a:p>
            <a:pPr algn="l"/>
            <a:r>
              <a:rPr lang="en-US" sz="3600" b="1" u="sng" dirty="0">
                <a:latin typeface="+mn-lt"/>
              </a:rPr>
              <a:t>Index</a:t>
            </a:r>
            <a:r>
              <a:rPr lang="en-US" sz="36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934975" y="1361515"/>
            <a:ext cx="5360488" cy="4981777"/>
          </a:xfrm>
        </p:spPr>
        <p:txBody>
          <a:bodyPr anchor="t">
            <a:noAutofit/>
          </a:bodyPr>
          <a:lstStyle/>
          <a:p>
            <a:pPr marL="457200" indent="-457200" algn="l">
              <a:buFont typeface="Wingdings" panose="05000000000000000000" pitchFamily="2" charset="2"/>
              <a:buChar char="§"/>
            </a:pPr>
            <a:r>
              <a:rPr lang="en-US" sz="2000" dirty="0"/>
              <a:t>Introduction</a:t>
            </a:r>
          </a:p>
          <a:p>
            <a:pPr marL="457200" indent="-457200" algn="l">
              <a:buFont typeface="Wingdings" panose="05000000000000000000" pitchFamily="2" charset="2"/>
              <a:buChar char="§"/>
            </a:pPr>
            <a:r>
              <a:rPr lang="en-US" sz="2000" dirty="0"/>
              <a:t>Objectives </a:t>
            </a:r>
          </a:p>
          <a:p>
            <a:pPr marL="457200" indent="-457200" algn="l">
              <a:buFont typeface="Wingdings" panose="05000000000000000000" pitchFamily="2" charset="2"/>
              <a:buChar char="§"/>
            </a:pPr>
            <a:r>
              <a:rPr lang="en-IN" sz="2000" dirty="0"/>
              <a:t>Review of Literature</a:t>
            </a:r>
            <a:endParaRPr lang="en-US" sz="2000" dirty="0"/>
          </a:p>
          <a:p>
            <a:pPr marL="457200" indent="-457200" algn="l">
              <a:buFont typeface="Wingdings" panose="05000000000000000000" pitchFamily="2" charset="2"/>
              <a:buChar char="§"/>
            </a:pPr>
            <a:r>
              <a:rPr lang="en-US" sz="2000" dirty="0"/>
              <a:t>Data Pre-processing</a:t>
            </a:r>
          </a:p>
          <a:p>
            <a:pPr marL="36900" indent="0" algn="l">
              <a:buNone/>
            </a:pPr>
            <a:r>
              <a:rPr lang="en-US" sz="2000" dirty="0"/>
              <a:t>           - Data Description </a:t>
            </a:r>
          </a:p>
          <a:p>
            <a:pPr marL="457200" indent="-457200" algn="l">
              <a:buFont typeface="Wingdings" panose="05000000000000000000" pitchFamily="2" charset="2"/>
              <a:buChar char="§"/>
            </a:pPr>
            <a:r>
              <a:rPr lang="en-US" sz="2000" dirty="0"/>
              <a:t>Exploratory Data Analysis</a:t>
            </a:r>
          </a:p>
          <a:p>
            <a:pPr marL="457200" indent="-457200" algn="l">
              <a:buFont typeface="Wingdings" panose="05000000000000000000" pitchFamily="2" charset="2"/>
              <a:buChar char="§"/>
            </a:pPr>
            <a:r>
              <a:rPr lang="en-US" sz="2000" dirty="0"/>
              <a:t>Time Series Model Random Forest Regressor Fitting and Forecasting</a:t>
            </a:r>
          </a:p>
          <a:p>
            <a:pPr marL="457200" indent="-457200" algn="l">
              <a:buFont typeface="Wingdings" panose="05000000000000000000" pitchFamily="2" charset="2"/>
              <a:buChar char="§"/>
            </a:pPr>
            <a:r>
              <a:rPr lang="en-US" sz="2000" dirty="0"/>
              <a:t>Comparison performance of Time Series models.</a:t>
            </a:r>
          </a:p>
          <a:p>
            <a:pPr marL="457200" indent="-457200" algn="l">
              <a:buFont typeface="Wingdings" panose="05000000000000000000" pitchFamily="2" charset="2"/>
              <a:buChar char="§"/>
            </a:pPr>
            <a:r>
              <a:rPr lang="en-US" sz="2000" dirty="0"/>
              <a:t>Conclusion</a:t>
            </a: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FDC79-6DF8-C868-39F0-877120C4ADFB}"/>
              </a:ext>
            </a:extLst>
          </p:cNvPr>
          <p:cNvSpPr txBox="1"/>
          <p:nvPr/>
        </p:nvSpPr>
        <p:spPr>
          <a:xfrm>
            <a:off x="548326" y="523187"/>
            <a:ext cx="11106347"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chemeClr val="tx2"/>
                </a:solidFill>
              </a:rPr>
              <a:t>Comparison performance of Time Series models and Random Forest Regressor model</a:t>
            </a:r>
            <a:endParaRPr lang="en-IN" sz="2400" dirty="0">
              <a:solidFill>
                <a:schemeClr val="tx2"/>
              </a:solidFill>
            </a:endParaRPr>
          </a:p>
        </p:txBody>
      </p:sp>
      <p:sp>
        <p:nvSpPr>
          <p:cNvPr id="4" name="TextBox 3">
            <a:extLst>
              <a:ext uri="{FF2B5EF4-FFF2-40B4-BE49-F238E27FC236}">
                <a16:creationId xmlns:a16="http://schemas.microsoft.com/office/drawing/2014/main" id="{37E5CFBD-E3B1-0C91-0A08-C74357F88BF6}"/>
              </a:ext>
            </a:extLst>
          </p:cNvPr>
          <p:cNvSpPr txBox="1"/>
          <p:nvPr/>
        </p:nvSpPr>
        <p:spPr>
          <a:xfrm>
            <a:off x="1298935" y="1337172"/>
            <a:ext cx="9594129" cy="5121402"/>
          </a:xfrm>
          <a:prstGeom prst="rect">
            <a:avLst/>
          </a:prstGeom>
          <a:noFill/>
        </p:spPr>
        <p:txBody>
          <a:bodyPr wrap="square" rtlCol="0">
            <a:spAutoFit/>
          </a:bodyPr>
          <a:lstStyle/>
          <a:p>
            <a:pPr algn="just">
              <a:lnSpc>
                <a:spcPct val="115000"/>
              </a:lnSpc>
              <a:spcAft>
                <a:spcPts val="800"/>
              </a:spcAft>
            </a:pPr>
            <a:r>
              <a:rPr lang="en-IN" sz="16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Compare the performance of SARIMA model, Exponential Smoothing model and Random Forest Regressor on the basis of the AIC (</a:t>
            </a: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Akaike Information Criterion) and the BIC (</a:t>
            </a:r>
            <a:r>
              <a:rPr lang="en-IN" sz="1600" b="1"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Bayes Information Criterion).</a:t>
            </a:r>
          </a:p>
          <a:p>
            <a:pPr algn="just">
              <a:lnSpc>
                <a:spcPct val="115000"/>
              </a:lnSpc>
              <a:spcAft>
                <a:spcPts val="800"/>
              </a:spcAft>
            </a:pP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The AIC and BIC values for the SARIMA model</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AIC: 65674.056</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BIC: 65716.611 </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The AIC and BIC values for the Exponential Smoothing model</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AIC: 689.845</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BIC: 2757.972 </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The AIC and BIC values for the Random Forest Regressor</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AIC: 57893.07</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IN" sz="16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BIC: 58100.56</a:t>
            </a:r>
            <a:endParaRPr lang="en-IN" sz="1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endParaRPr>
          </a:p>
          <a:p>
            <a:pPr algn="just"/>
            <a:r>
              <a:rPr lang="en-US" sz="1600" dirty="0">
                <a:solidFill>
                  <a:schemeClr val="tx2"/>
                </a:solidFill>
              </a:rPr>
              <a:t>Conclusion: On AIC and BIC values of the SARIMA model, Exponential Smoothing model and Random Forest Regressor it is seen that the Exponential Smoothing model is best model for the forecasting the temperature. It is a simple and effective model that is easy to understand and implement, and it produces accurate forecasts.</a:t>
            </a:r>
          </a:p>
        </p:txBody>
      </p:sp>
    </p:spTree>
    <p:extLst>
      <p:ext uri="{BB962C8B-B14F-4D97-AF65-F5344CB8AC3E}">
        <p14:creationId xmlns:p14="http://schemas.microsoft.com/office/powerpoint/2010/main" val="273932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E5CFBD-E3B1-0C91-0A08-C74357F88BF6}"/>
              </a:ext>
            </a:extLst>
          </p:cNvPr>
          <p:cNvSpPr txBox="1"/>
          <p:nvPr/>
        </p:nvSpPr>
        <p:spPr>
          <a:xfrm>
            <a:off x="1298935" y="782121"/>
            <a:ext cx="9594129" cy="5632311"/>
          </a:xfrm>
          <a:prstGeom prst="rect">
            <a:avLst/>
          </a:prstGeom>
          <a:noFill/>
        </p:spPr>
        <p:txBody>
          <a:bodyPr wrap="square" rtlCol="0">
            <a:spAutoFit/>
          </a:bodyPr>
          <a:lstStyle/>
          <a:p>
            <a:r>
              <a:rPr lang="en-US" sz="1600" dirty="0">
                <a:solidFill>
                  <a:schemeClr val="tx2"/>
                </a:solidFill>
              </a:rPr>
              <a:t>Also Compare the performance of SARIMA model, Exponential Smoothing model and Random Forest Regressor on the basis of the MSE (Mean Square Error) and MAE (Mean Absolute Error) and RMSE (Root Mean Square Error).</a:t>
            </a:r>
          </a:p>
          <a:p>
            <a:endParaRPr lang="en-US" sz="1600" dirty="0">
              <a:solidFill>
                <a:schemeClr val="tx2"/>
              </a:solidFill>
            </a:endParaRPr>
          </a:p>
          <a:p>
            <a:r>
              <a:rPr lang="en-US" sz="1600" dirty="0">
                <a:solidFill>
                  <a:schemeClr val="tx2"/>
                </a:solidFill>
              </a:rPr>
              <a:t>The MSE, RMSE and MAE of SARIMA model</a:t>
            </a:r>
          </a:p>
          <a:p>
            <a:r>
              <a:rPr lang="en-US" sz="1600" dirty="0">
                <a:solidFill>
                  <a:schemeClr val="tx2"/>
                </a:solidFill>
              </a:rPr>
              <a:t>•	MSE: 38.85</a:t>
            </a:r>
          </a:p>
          <a:p>
            <a:r>
              <a:rPr lang="en-US" sz="1600" dirty="0">
                <a:solidFill>
                  <a:schemeClr val="tx2"/>
                </a:solidFill>
              </a:rPr>
              <a:t>•	RMSE: 6.23</a:t>
            </a:r>
          </a:p>
          <a:p>
            <a:r>
              <a:rPr lang="en-US" sz="1600" dirty="0">
                <a:solidFill>
                  <a:schemeClr val="tx2"/>
                </a:solidFill>
              </a:rPr>
              <a:t>•	MAE: 5.99</a:t>
            </a:r>
          </a:p>
          <a:p>
            <a:endParaRPr lang="en-US" sz="1600" dirty="0">
              <a:solidFill>
                <a:schemeClr val="tx2"/>
              </a:solidFill>
            </a:endParaRPr>
          </a:p>
          <a:p>
            <a:r>
              <a:rPr lang="en-US" sz="1600" dirty="0">
                <a:solidFill>
                  <a:schemeClr val="tx2"/>
                </a:solidFill>
              </a:rPr>
              <a:t>The MSE, RMSE and MAE of the Exponential Smoothing model </a:t>
            </a:r>
          </a:p>
          <a:p>
            <a:r>
              <a:rPr lang="en-US" sz="1600" dirty="0">
                <a:solidFill>
                  <a:schemeClr val="tx2"/>
                </a:solidFill>
              </a:rPr>
              <a:t>•	MSE: 5.17</a:t>
            </a:r>
          </a:p>
          <a:p>
            <a:r>
              <a:rPr lang="en-US" sz="1600" dirty="0">
                <a:solidFill>
                  <a:schemeClr val="tx2"/>
                </a:solidFill>
              </a:rPr>
              <a:t>•	RMSE: 2.27</a:t>
            </a:r>
          </a:p>
          <a:p>
            <a:r>
              <a:rPr lang="en-US" sz="1600" dirty="0">
                <a:solidFill>
                  <a:schemeClr val="tx2"/>
                </a:solidFill>
              </a:rPr>
              <a:t>•	MAE: 1.98</a:t>
            </a:r>
          </a:p>
          <a:p>
            <a:endParaRPr lang="en-US" sz="1600" dirty="0">
              <a:solidFill>
                <a:schemeClr val="tx2"/>
              </a:solidFill>
            </a:endParaRPr>
          </a:p>
          <a:p>
            <a:r>
              <a:rPr lang="en-US" sz="1600" dirty="0">
                <a:solidFill>
                  <a:schemeClr val="tx2"/>
                </a:solidFill>
              </a:rPr>
              <a:t>The MSE, RMSE and MAE of the Random Forest Regressor </a:t>
            </a:r>
          </a:p>
          <a:p>
            <a:r>
              <a:rPr lang="en-US" sz="1600" dirty="0">
                <a:solidFill>
                  <a:schemeClr val="tx2"/>
                </a:solidFill>
              </a:rPr>
              <a:t>•	MSE: 9.05</a:t>
            </a:r>
          </a:p>
          <a:p>
            <a:r>
              <a:rPr lang="en-US" sz="1600" dirty="0">
                <a:solidFill>
                  <a:schemeClr val="tx2"/>
                </a:solidFill>
              </a:rPr>
              <a:t>•	RMSE: 3.00</a:t>
            </a:r>
          </a:p>
          <a:p>
            <a:r>
              <a:rPr lang="en-US" sz="1600" dirty="0">
                <a:solidFill>
                  <a:schemeClr val="tx2"/>
                </a:solidFill>
              </a:rPr>
              <a:t>•	MAE: 2.52</a:t>
            </a:r>
          </a:p>
          <a:p>
            <a:endParaRPr lang="en-US" dirty="0">
              <a:solidFill>
                <a:schemeClr val="tx2"/>
              </a:solidFill>
            </a:endParaRPr>
          </a:p>
          <a:p>
            <a:pPr algn="just"/>
            <a:r>
              <a:rPr lang="en-US" sz="1600" dirty="0">
                <a:solidFill>
                  <a:schemeClr val="tx2"/>
                </a:solidFill>
              </a:rPr>
              <a:t>Conclusion: </a:t>
            </a:r>
            <a:r>
              <a:rPr lang="en-IN" kern="100" dirty="0">
                <a:solidFill>
                  <a:schemeClr val="tx2"/>
                </a:solidFill>
                <a:latin typeface="Goudy Old Style" panose="02020502050305020303" pitchFamily="18" charset="0"/>
                <a:ea typeface="Calibri" panose="020F0502020204030204" pitchFamily="34" charset="0"/>
                <a:cs typeface="Arial" panose="020B0604020202020204" pitchFamily="34" charset="0"/>
              </a:rPr>
              <a:t>T</a:t>
            </a:r>
            <a:r>
              <a:rPr lang="en-IN" sz="1800" kern="1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he Exponential Smoothing model is the best model for this data based on all three metrics (MSE, RMSE, and MAE). It is a simple and effective model that is easy to understand and implement, and it produces accurate forecasts.</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600" dirty="0">
              <a:solidFill>
                <a:schemeClr val="tx2"/>
              </a:solidFill>
            </a:endParaRPr>
          </a:p>
        </p:txBody>
      </p:sp>
    </p:spTree>
    <p:extLst>
      <p:ext uri="{BB962C8B-B14F-4D97-AF65-F5344CB8AC3E}">
        <p14:creationId xmlns:p14="http://schemas.microsoft.com/office/powerpoint/2010/main" val="56672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A8492-8D79-41E6-57DC-277F3DDEBD7B}"/>
              </a:ext>
            </a:extLst>
          </p:cNvPr>
          <p:cNvSpPr txBox="1"/>
          <p:nvPr/>
        </p:nvSpPr>
        <p:spPr>
          <a:xfrm>
            <a:off x="6096000" y="1582340"/>
            <a:ext cx="5217459" cy="3693319"/>
          </a:xfrm>
          <a:prstGeom prst="rect">
            <a:avLst/>
          </a:prstGeom>
          <a:noFill/>
        </p:spPr>
        <p:txBody>
          <a:bodyPr wrap="square" rtlCol="0">
            <a:spAutoFit/>
          </a:bodyPr>
          <a:lstStyle/>
          <a:p>
            <a:endParaRPr lang="en-US" sz="2400" dirty="0">
              <a:solidFill>
                <a:schemeClr val="tx2"/>
              </a:solidFill>
            </a:endParaRPr>
          </a:p>
          <a:p>
            <a:pPr marL="342900" indent="-342900">
              <a:buFont typeface="Wingdings" panose="05000000000000000000" pitchFamily="2" charset="2"/>
              <a:buChar char="q"/>
            </a:pPr>
            <a:r>
              <a:rPr lang="en-US" sz="2400" dirty="0">
                <a:solidFill>
                  <a:schemeClr val="tx2"/>
                </a:solidFill>
              </a:rPr>
              <a:t>The overall Conclusion of comparison of models:</a:t>
            </a:r>
          </a:p>
          <a:p>
            <a:endParaRPr lang="en-US" dirty="0"/>
          </a:p>
          <a:p>
            <a:pPr algn="just"/>
            <a:r>
              <a:rPr lang="en-US" dirty="0">
                <a:solidFill>
                  <a:schemeClr val="tx2"/>
                </a:solidFill>
              </a:rPr>
              <a:t>The Random Forest Regressor model, with its ability to handle complex nonlinear relationships, produced more accurate forecasts compared to the SARIMA and Exponential Smoothing models based on AIC and BIC values. However, the Exponential Smoothing model outperformed the Random Forest Regressor in terms of MSE, RMSE, and MAE metrics.</a:t>
            </a:r>
          </a:p>
          <a:p>
            <a:pPr algn="just"/>
            <a:endParaRPr lang="en-US" dirty="0">
              <a:solidFill>
                <a:schemeClr val="tx2"/>
              </a:solidFill>
            </a:endParaRPr>
          </a:p>
        </p:txBody>
      </p:sp>
      <p:pic>
        <p:nvPicPr>
          <p:cNvPr id="3" name="Picture 2">
            <a:extLst>
              <a:ext uri="{FF2B5EF4-FFF2-40B4-BE49-F238E27FC236}">
                <a16:creationId xmlns:a16="http://schemas.microsoft.com/office/drawing/2014/main" id="{DF434E3B-9E5C-165A-634D-04E8401D91A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0"/>
            <a:ext cx="5046787" cy="6858000"/>
          </a:xfrm>
          <a:prstGeom prst="rect">
            <a:avLst/>
          </a:prstGeom>
        </p:spPr>
      </p:pic>
    </p:spTree>
    <p:extLst>
      <p:ext uri="{BB962C8B-B14F-4D97-AF65-F5344CB8AC3E}">
        <p14:creationId xmlns:p14="http://schemas.microsoft.com/office/powerpoint/2010/main" val="32168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39B05D-3755-0759-2F61-B72C844960C6}"/>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FC9B822F-48C1-6203-7284-58BC9AE19DA0}"/>
              </a:ext>
            </a:extLst>
          </p:cNvPr>
          <p:cNvSpPr txBox="1"/>
          <p:nvPr/>
        </p:nvSpPr>
        <p:spPr>
          <a:xfrm>
            <a:off x="2096898" y="818590"/>
            <a:ext cx="2578475"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b="1" u="sng" dirty="0">
                <a:solidFill>
                  <a:schemeClr val="tx2"/>
                </a:solidFill>
              </a:rPr>
              <a:t>Conclusion</a:t>
            </a:r>
            <a:endParaRPr lang="en-IN" sz="3200" b="1" u="sng" dirty="0">
              <a:solidFill>
                <a:schemeClr val="tx2"/>
              </a:solidFill>
            </a:endParaRPr>
          </a:p>
        </p:txBody>
      </p:sp>
      <p:sp>
        <p:nvSpPr>
          <p:cNvPr id="4" name="TextBox 3">
            <a:extLst>
              <a:ext uri="{FF2B5EF4-FFF2-40B4-BE49-F238E27FC236}">
                <a16:creationId xmlns:a16="http://schemas.microsoft.com/office/drawing/2014/main" id="{BA388D83-E590-E3AC-2B95-8750CD8DF31C}"/>
              </a:ext>
            </a:extLst>
          </p:cNvPr>
          <p:cNvSpPr txBox="1"/>
          <p:nvPr/>
        </p:nvSpPr>
        <p:spPr>
          <a:xfrm>
            <a:off x="556353" y="1830230"/>
            <a:ext cx="5659567" cy="452431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b="1" kern="100" dirty="0">
                <a:solidFill>
                  <a:schemeClr val="tx2"/>
                </a:solidFill>
                <a:effectLst/>
                <a:latin typeface="+mj-lt"/>
                <a:ea typeface="Calibri" panose="020F0502020204030204" pitchFamily="34" charset="0"/>
                <a:cs typeface="Arial" panose="020B0604020202020204" pitchFamily="34" charset="0"/>
              </a:rPr>
              <a:t>The analysis of the weather data revealed distinct seasonal patterns and variations. The average maximum temperature reaches its highest point in April and May, while the average minimum temperature drops to its lowest point in December and January. The rainfall pattern also exhibits a seasonal trend, with the highest rainfall occurring in July and the lowest rainfall occurring in January.</a:t>
            </a:r>
          </a:p>
          <a:p>
            <a:pPr marL="285750" indent="-285750" algn="just">
              <a:buFont typeface="Wingdings" panose="05000000000000000000" pitchFamily="2" charset="2"/>
              <a:buChar char="Ø"/>
            </a:pPr>
            <a:endParaRPr lang="en-IN" sz="1800" kern="100" dirty="0">
              <a:solidFill>
                <a:schemeClr val="tx2"/>
              </a:solidFill>
              <a:effectLst/>
              <a:latin typeface="+mj-lt"/>
              <a:ea typeface="Calibri" panose="020F0502020204030204" pitchFamily="34" charset="0"/>
              <a:cs typeface="Times New Roman" panose="02020603050405020304" pitchFamily="18" charset="0"/>
            </a:endParaRPr>
          </a:p>
          <a:p>
            <a:pPr algn="just"/>
            <a:endParaRPr lang="en-IN" sz="1800" kern="100" dirty="0">
              <a:solidFill>
                <a:schemeClr val="tx2"/>
              </a:solidFill>
              <a:effectLst/>
              <a:latin typeface="+mj-lt"/>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tx2"/>
                </a:solidFill>
                <a:latin typeface="Goudy Old Style" panose="02020502050305020303" pitchFamily="18" charset="0"/>
                <a:ea typeface="Calibri" panose="020F0502020204030204" pitchFamily="34" charset="0"/>
                <a:cs typeface="Arial" panose="020B0604020202020204" pitchFamily="34" charset="0"/>
              </a:rPr>
              <a:t>T</a:t>
            </a:r>
            <a:r>
              <a:rPr lang="en-IN" sz="1800" dirty="0">
                <a:solidFill>
                  <a:schemeClr val="tx2"/>
                </a:solidFill>
                <a:effectLst/>
                <a:latin typeface="Goudy Old Style" panose="02020502050305020303" pitchFamily="18" charset="0"/>
                <a:ea typeface="Calibri" panose="020F0502020204030204" pitchFamily="34" charset="0"/>
                <a:cs typeface="Arial" panose="020B0604020202020204" pitchFamily="34" charset="0"/>
              </a:rPr>
              <a:t>he Exponential Smoothing model is the best model for this data based on all three metrics (MSE, RMSE, and MAE) and also from the comparison of the AIC and BIC values. It is a simple and effective model that is easy to understand and implement, and it produces accurate forecasts.</a:t>
            </a:r>
            <a:endParaRPr lang="en-IN" dirty="0">
              <a:solidFill>
                <a:schemeClr val="tx2"/>
              </a:solidFill>
              <a:latin typeface="+mj-lt"/>
            </a:endParaRPr>
          </a:p>
        </p:txBody>
      </p:sp>
      <p:pic>
        <p:nvPicPr>
          <p:cNvPr id="6" name="Picture 5">
            <a:extLst>
              <a:ext uri="{FF2B5EF4-FFF2-40B4-BE49-F238E27FC236}">
                <a16:creationId xmlns:a16="http://schemas.microsoft.com/office/drawing/2014/main" id="{51A4A396-0FC0-41A0-E08F-5F474E7C323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7145213" y="0"/>
            <a:ext cx="5046787" cy="6858000"/>
          </a:xfrm>
          <a:prstGeom prst="rect">
            <a:avLst/>
          </a:prstGeom>
        </p:spPr>
      </p:pic>
    </p:spTree>
    <p:extLst>
      <p:ext uri="{BB962C8B-B14F-4D97-AF65-F5344CB8AC3E}">
        <p14:creationId xmlns:p14="http://schemas.microsoft.com/office/powerpoint/2010/main" val="63119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F334A-617A-7F9E-BFF8-B2E1884EEAB6}"/>
              </a:ext>
            </a:extLst>
          </p:cNvPr>
          <p:cNvPicPr>
            <a:picLocks noChangeAspect="1"/>
          </p:cNvPicPr>
          <p:nvPr/>
        </p:nvPicPr>
        <p:blipFill>
          <a:blip r:embed="rId2"/>
          <a:stretch>
            <a:fillRect/>
          </a:stretch>
        </p:blipFill>
        <p:spPr>
          <a:xfrm>
            <a:off x="-8626" y="-34504"/>
            <a:ext cx="12192000" cy="6858000"/>
          </a:xfrm>
          <a:prstGeom prst="rect">
            <a:avLst/>
          </a:prstGeom>
        </p:spPr>
      </p:pic>
    </p:spTree>
    <p:extLst>
      <p:ext uri="{BB962C8B-B14F-4D97-AF65-F5344CB8AC3E}">
        <p14:creationId xmlns:p14="http://schemas.microsoft.com/office/powerpoint/2010/main" val="402374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FD84-2265-CB66-A300-2953DC6F4547}"/>
              </a:ext>
            </a:extLst>
          </p:cNvPr>
          <p:cNvSpPr>
            <a:spLocks noGrp="1"/>
          </p:cNvSpPr>
          <p:nvPr>
            <p:ph type="ctrTitle"/>
          </p:nvPr>
        </p:nvSpPr>
        <p:spPr>
          <a:xfrm>
            <a:off x="1370693" y="534838"/>
            <a:ext cx="9440034" cy="801131"/>
          </a:xfrm>
        </p:spPr>
        <p:txBody>
          <a:bodyPr>
            <a:normAutofit/>
          </a:bodyPr>
          <a:lstStyle/>
          <a:p>
            <a:r>
              <a:rPr lang="en-US" sz="3600" b="1" u="sng" dirty="0">
                <a:latin typeface="+mn-lt"/>
              </a:rPr>
              <a:t>Introduction</a:t>
            </a:r>
            <a:endParaRPr lang="en-IN" sz="3600" u="sng" dirty="0"/>
          </a:p>
        </p:txBody>
      </p:sp>
      <p:sp>
        <p:nvSpPr>
          <p:cNvPr id="3" name="Subtitle 2">
            <a:extLst>
              <a:ext uri="{FF2B5EF4-FFF2-40B4-BE49-F238E27FC236}">
                <a16:creationId xmlns:a16="http://schemas.microsoft.com/office/drawing/2014/main" id="{C1CCB5A8-2EC7-E2E7-9E78-E4765D25C8E4}"/>
              </a:ext>
            </a:extLst>
          </p:cNvPr>
          <p:cNvSpPr>
            <a:spLocks noGrp="1"/>
          </p:cNvSpPr>
          <p:nvPr>
            <p:ph type="subTitle" idx="1"/>
          </p:nvPr>
        </p:nvSpPr>
        <p:spPr>
          <a:xfrm>
            <a:off x="618597" y="1917940"/>
            <a:ext cx="10944225" cy="3997085"/>
          </a:xfrm>
        </p:spPr>
        <p:txBody>
          <a:bodyPr>
            <a:normAutofit lnSpcReduction="10000"/>
          </a:bodyPr>
          <a:lstStyle/>
          <a:p>
            <a:pPr marL="342900" indent="-342900" algn="just">
              <a:lnSpc>
                <a:spcPct val="115000"/>
              </a:lnSpc>
              <a:spcAft>
                <a:spcPts val="800"/>
              </a:spcAft>
              <a:buFont typeface="Wingdings" panose="05000000000000000000" pitchFamily="2" charset="2"/>
              <a:buChar char="Ø"/>
            </a:pPr>
            <a:r>
              <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Pune, located in state of Maharashtra, India. Pune is known for its dynamic and changeable environment. Pune has four different seasons like hot and dry summer, monsoon season with heavy rainfall, spring and a chilly winter.</a:t>
            </a:r>
          </a:p>
          <a:p>
            <a:pPr marL="342900" indent="-342900" algn="just">
              <a:lnSpc>
                <a:spcPct val="115000"/>
              </a:lnSpc>
              <a:spcAft>
                <a:spcPts val="800"/>
              </a:spcAft>
              <a:buFont typeface="Wingdings" panose="05000000000000000000" pitchFamily="2" charset="2"/>
              <a:buChar char="Ø"/>
            </a:pPr>
            <a:r>
              <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Temperature during the summer frequently increase, resulting in burns and dry conditions. Summer season start from March to May. In summer months the temperature increases up to 38 degrees Celsius. </a:t>
            </a:r>
          </a:p>
          <a:p>
            <a:pPr marL="342900" indent="-342900" algn="just">
              <a:lnSpc>
                <a:spcPct val="115000"/>
              </a:lnSpc>
              <a:spcAft>
                <a:spcPts val="800"/>
              </a:spcAft>
              <a:buFont typeface="Wingdings" panose="05000000000000000000" pitchFamily="2" charset="2"/>
              <a:buChar char="Ø"/>
            </a:pPr>
            <a:r>
              <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The monsoon season occurs from June to September. The monsoon produces heavy rain that change the weather. During the monsoon the monthly the average Rainfall of Pune is 61.8 mm per month. In monsoon months humidity levels rises and affecting the human comfort and climate condition. </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Aft>
                <a:spcPts val="800"/>
              </a:spcAft>
              <a:buFont typeface="Wingdings" panose="05000000000000000000" pitchFamily="2" charset="2"/>
              <a:buChar char="Ø"/>
            </a:pPr>
            <a:r>
              <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In Spring season there is beautiful weather and comfortable temperature. Spring season start from October to January. In winter season Pune has lower temperature 10 degrees Celsius which provides a relief from the summer heat. Pune’s weather changes due to seasonal changes in wind speed, atmospheric pressure, humidity and rainfall and other climatic factors.</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108891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7830-9839-6AA1-9D7F-F944AB1D1A4F}"/>
              </a:ext>
            </a:extLst>
          </p:cNvPr>
          <p:cNvSpPr>
            <a:spLocks noGrp="1"/>
          </p:cNvSpPr>
          <p:nvPr>
            <p:ph type="title"/>
          </p:nvPr>
        </p:nvSpPr>
        <p:spPr>
          <a:xfrm>
            <a:off x="2612890" y="763702"/>
            <a:ext cx="2164824" cy="633778"/>
          </a:xfrm>
        </p:spPr>
        <p:txBody>
          <a:bodyPr/>
          <a:lstStyle/>
          <a:p>
            <a:r>
              <a:rPr lang="en-IN" sz="3600" b="1" u="sng" kern="100" dirty="0">
                <a:effectLst/>
                <a:ea typeface="Calibri" panose="020F0502020204030204" pitchFamily="34" charset="0"/>
                <a:cs typeface="Times New Roman" panose="02020603050405020304" pitchFamily="18" charset="0"/>
              </a:rPr>
              <a:t>Objectives</a:t>
            </a:r>
            <a:endParaRPr lang="en-IN" sz="3600" u="sng" dirty="0"/>
          </a:p>
        </p:txBody>
      </p:sp>
      <p:sp>
        <p:nvSpPr>
          <p:cNvPr id="3" name="Picture Placeholder 2">
            <a:extLst>
              <a:ext uri="{FF2B5EF4-FFF2-40B4-BE49-F238E27FC236}">
                <a16:creationId xmlns:a16="http://schemas.microsoft.com/office/drawing/2014/main" id="{39728AB9-372B-2552-976E-B8C7177AAE13}"/>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B4BDFB36-B460-C489-2E4D-A2C7467CAC80}"/>
              </a:ext>
            </a:extLst>
          </p:cNvPr>
          <p:cNvSpPr>
            <a:spLocks noGrp="1"/>
          </p:cNvSpPr>
          <p:nvPr>
            <p:ph type="body" sz="half" idx="2"/>
          </p:nvPr>
        </p:nvSpPr>
        <p:spPr>
          <a:xfrm>
            <a:off x="223170" y="1726065"/>
            <a:ext cx="6944264" cy="4682462"/>
          </a:xfrm>
          <a:ln>
            <a:solidFill>
              <a:schemeClr val="tx2"/>
            </a:solidFill>
          </a:ln>
        </p:spPr>
        <p:txBody>
          <a:bodyPr>
            <a:normAutofit/>
          </a:bodyPr>
          <a:lstStyle/>
          <a:p>
            <a:pPr algn="just">
              <a:lnSpc>
                <a:spcPct val="115000"/>
              </a:lnSpc>
              <a:spcAft>
                <a:spcPts val="800"/>
              </a:spcAft>
            </a:pPr>
            <a:r>
              <a:rPr lang="en-IN" sz="2000" kern="100" dirty="0">
                <a:effectLst/>
                <a:latin typeface="Goudy Old Style" panose="02020502050305020303" pitchFamily="18" charset="0"/>
                <a:ea typeface="Calibri" panose="020F0502020204030204" pitchFamily="34" charset="0"/>
                <a:cs typeface="Times New Roman" panose="02020603050405020304" pitchFamily="18" charset="0"/>
              </a:rPr>
              <a:t>Our goal in doing this project is to analyse and the forecast the temperature of Pune city, using time series modelling and machine learning techniques.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sz="2000" kern="100" dirty="0">
                <a:effectLst/>
                <a:latin typeface="Goudy Old Style" panose="02020502050305020303" pitchFamily="18" charset="0"/>
                <a:ea typeface="Calibri" panose="020F0502020204030204" pitchFamily="34" charset="0"/>
                <a:cs typeface="Times New Roman" panose="02020603050405020304" pitchFamily="18" charset="0"/>
              </a:rPr>
              <a:t>The specific objectives are: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tabLst>
                <a:tab pos="457200" algn="l"/>
              </a:tabLst>
            </a:pPr>
            <a:r>
              <a:rPr lang="en-IN"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To Study the trend pattern of weather dataset and </a:t>
            </a:r>
            <a:r>
              <a:rPr lang="en-US"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identify seasonal patterns and variations.</a:t>
            </a:r>
            <a:endPar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tabLst>
                <a:tab pos="457200" algn="l"/>
              </a:tabLst>
            </a:pPr>
            <a:r>
              <a:rPr lang="en-US"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To </a:t>
            </a:r>
            <a:r>
              <a:rPr lang="en-IN"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fit appropriate time series model and Machine Learning.</a:t>
            </a:r>
            <a:endPar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tabLst>
                <a:tab pos="457200" algn="l"/>
              </a:tabLst>
            </a:pPr>
            <a:r>
              <a:rPr lang="en-US"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Find the forecast series of trend and seasonality.</a:t>
            </a:r>
            <a:endPar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Wingdings" panose="05000000000000000000" pitchFamily="2" charset="2"/>
              <a:buChar char=""/>
              <a:tabLst>
                <a:tab pos="457200" algn="l"/>
              </a:tabLst>
            </a:pPr>
            <a:r>
              <a:rPr lang="en-US" sz="2000" b="1" kern="100" dirty="0">
                <a:solidFill>
                  <a:schemeClr val="tx1"/>
                </a:solidFill>
                <a:effectLst/>
                <a:latin typeface="Goudy Old Style" panose="02020502050305020303" pitchFamily="18" charset="0"/>
                <a:ea typeface="Calibri" panose="020F0502020204030204" pitchFamily="34" charset="0"/>
                <a:cs typeface="Times New Roman" panose="02020603050405020304" pitchFamily="18" charset="0"/>
              </a:rPr>
              <a:t>Compare the performance of time series model and the random forest forecasting model.</a:t>
            </a:r>
            <a:endPar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3C1BA55-ACC2-B954-DAB0-EB1A64D8493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7280694" y="-8969"/>
            <a:ext cx="4911306" cy="6857990"/>
          </a:xfrm>
          <a:prstGeom prst="rect">
            <a:avLst/>
          </a:prstGeom>
        </p:spPr>
      </p:pic>
    </p:spTree>
    <p:extLst>
      <p:ext uri="{BB962C8B-B14F-4D97-AF65-F5344CB8AC3E}">
        <p14:creationId xmlns:p14="http://schemas.microsoft.com/office/powerpoint/2010/main" val="1505995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5F91BF-AA41-F10A-D196-D99B6299E0EF}"/>
              </a:ext>
            </a:extLst>
          </p:cNvPr>
          <p:cNvSpPr txBox="1"/>
          <p:nvPr/>
        </p:nvSpPr>
        <p:spPr>
          <a:xfrm>
            <a:off x="4514850" y="484636"/>
            <a:ext cx="3162300" cy="523220"/>
          </a:xfrm>
          <a:prstGeom prst="rect">
            <a:avLst/>
          </a:prstGeom>
          <a:noFill/>
        </p:spPr>
        <p:txBody>
          <a:bodyPr wrap="square">
            <a:spAutoFit/>
          </a:bodyPr>
          <a:lstStyle/>
          <a:p>
            <a:r>
              <a:rPr lang="en-IN" sz="2800" b="1" u="sng" dirty="0">
                <a:solidFill>
                  <a:schemeClr val="tx2"/>
                </a:solidFill>
              </a:rPr>
              <a:t>Review of Literature</a:t>
            </a:r>
            <a:endParaRPr lang="en-IN" sz="2800" dirty="0">
              <a:solidFill>
                <a:schemeClr val="tx2"/>
              </a:solidFill>
            </a:endParaRPr>
          </a:p>
        </p:txBody>
      </p:sp>
      <p:sp>
        <p:nvSpPr>
          <p:cNvPr id="5" name="TextBox 4">
            <a:extLst>
              <a:ext uri="{FF2B5EF4-FFF2-40B4-BE49-F238E27FC236}">
                <a16:creationId xmlns:a16="http://schemas.microsoft.com/office/drawing/2014/main" id="{F8169AC6-4901-B9D1-5F75-15E7CE6E3696}"/>
              </a:ext>
            </a:extLst>
          </p:cNvPr>
          <p:cNvSpPr txBox="1"/>
          <p:nvPr/>
        </p:nvSpPr>
        <p:spPr>
          <a:xfrm>
            <a:off x="1050131" y="1750111"/>
            <a:ext cx="10091738" cy="4623253"/>
          </a:xfrm>
          <a:prstGeom prst="rect">
            <a:avLst/>
          </a:prstGeom>
          <a:noFill/>
        </p:spPr>
        <p:txBody>
          <a:bodyPr wrap="square">
            <a:spAutoFit/>
          </a:bodyPr>
          <a:lstStyle/>
          <a:p>
            <a:pPr marL="285750" lvl="0" indent="-285750" algn="just">
              <a:lnSpc>
                <a:spcPct val="115000"/>
              </a:lnSpc>
              <a:spcAft>
                <a:spcPts val="800"/>
              </a:spcAft>
              <a:buFont typeface="Wingdings" panose="05000000000000000000" pitchFamily="2" charset="2"/>
              <a:buChar char="Ø"/>
            </a:pP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A study by Aarati G </a:t>
            </a:r>
            <a:r>
              <a:rPr lang="en-US" sz="1800" kern="100" dirty="0" err="1">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Gangshetty</a:t>
            </a: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 et al. (2021) apply a SARIMA model to forecast temperature in Pune using data from 2009 to 2020. The authors evaluated the model's performance using mean absolute error (MAE) and root mean squared error (RMSE) .</a:t>
            </a:r>
          </a:p>
          <a:p>
            <a:pPr lvl="0" algn="just">
              <a:lnSpc>
                <a:spcPct val="115000"/>
              </a:lnSpc>
              <a:spcAft>
                <a:spcPts val="800"/>
              </a:spcAft>
            </a:pPr>
            <a:endPar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endParaRPr>
          </a:p>
          <a:p>
            <a:pPr marL="285750" indent="-285750" algn="just">
              <a:lnSpc>
                <a:spcPct val="115000"/>
              </a:lnSpc>
              <a:spcAft>
                <a:spcPts val="800"/>
              </a:spcAft>
              <a:buFont typeface="Wingdings" panose="05000000000000000000" pitchFamily="2" charset="2"/>
              <a:buChar char="Ø"/>
            </a:pP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Monica, C., </a:t>
            </a:r>
            <a:r>
              <a:rPr lang="en-US" sz="1800" kern="100" dirty="0" err="1">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Kalaivani</a:t>
            </a: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 S., &amp; Jayalalitha, G. (2018). Forecasting the annual temperature of India by Using Exponential Smoothing. Journal of Advanced Research in Dynamical and Control Systems, 6, 972-976. </a:t>
            </a:r>
            <a:r>
              <a:rPr lang="en-IN"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In this research paper, exponential smoothing use to forecast the annual temperature of India. It will use data from the India Meteorological Department (IMD) for the period from 1901 to 2021.    </a:t>
            </a:r>
          </a:p>
          <a:p>
            <a:pPr algn="just">
              <a:lnSpc>
                <a:spcPct val="115000"/>
              </a:lnSpc>
              <a:spcAft>
                <a:spcPts val="800"/>
              </a:spcAft>
            </a:pP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15000"/>
              </a:lnSpc>
              <a:spcAft>
                <a:spcPts val="800"/>
              </a:spcAft>
              <a:buFont typeface="Wingdings" panose="05000000000000000000" pitchFamily="2" charset="2"/>
              <a:buChar char="Ø"/>
            </a:pPr>
            <a:r>
              <a:rPr lang="en-US" sz="1800" kern="100" dirty="0">
                <a:solidFill>
                  <a:schemeClr val="tx2"/>
                </a:solidFill>
                <a:effectLst/>
                <a:latin typeface="Goudy Old Style" panose="02020502050305020303" pitchFamily="18" charset="0"/>
                <a:ea typeface="Calibri" panose="020F0502020204030204" pitchFamily="34" charset="0"/>
                <a:cs typeface="Times New Roman" panose="02020603050405020304" pitchFamily="18" charset="0"/>
              </a:rPr>
              <a:t>A study by Naing et al. (2015) applied random forests to forecast monthly temperature variations in Kuala Lumpur, Malaysia. The authors found that random forests outperformed other forecasting methods, including k-nearest neighbors, least medium square regression, radial basis function networks, and multilayer perceptron neural networks.</a:t>
            </a:r>
          </a:p>
        </p:txBody>
      </p:sp>
    </p:spTree>
    <p:extLst>
      <p:ext uri="{BB962C8B-B14F-4D97-AF65-F5344CB8AC3E}">
        <p14:creationId xmlns:p14="http://schemas.microsoft.com/office/powerpoint/2010/main" val="9354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9CEA-502B-5482-25E6-4CD04A763663}"/>
              </a:ext>
            </a:extLst>
          </p:cNvPr>
          <p:cNvSpPr>
            <a:spLocks noGrp="1"/>
          </p:cNvSpPr>
          <p:nvPr>
            <p:ph type="ctrTitle"/>
          </p:nvPr>
        </p:nvSpPr>
        <p:spPr>
          <a:xfrm>
            <a:off x="443721" y="452528"/>
            <a:ext cx="4006969" cy="758000"/>
          </a:xfrm>
        </p:spPr>
        <p:txBody>
          <a:bodyPr>
            <a:noAutofit/>
          </a:bodyPr>
          <a:lstStyle/>
          <a:p>
            <a:pPr algn="l"/>
            <a:r>
              <a:rPr lang="en-IN" sz="3600" b="1" u="sng" dirty="0">
                <a:latin typeface="+mn-lt"/>
              </a:rPr>
              <a:t>Data Pre-processing-</a:t>
            </a:r>
            <a:endParaRPr lang="en-IN" sz="3600" u="sng" dirty="0"/>
          </a:p>
        </p:txBody>
      </p:sp>
      <p:sp>
        <p:nvSpPr>
          <p:cNvPr id="3" name="Subtitle 2">
            <a:extLst>
              <a:ext uri="{FF2B5EF4-FFF2-40B4-BE49-F238E27FC236}">
                <a16:creationId xmlns:a16="http://schemas.microsoft.com/office/drawing/2014/main" id="{51E0128E-2055-014B-5825-9D0E3C482B27}"/>
              </a:ext>
            </a:extLst>
          </p:cNvPr>
          <p:cNvSpPr>
            <a:spLocks noGrp="1"/>
          </p:cNvSpPr>
          <p:nvPr>
            <p:ph type="subTitle" idx="1"/>
          </p:nvPr>
        </p:nvSpPr>
        <p:spPr>
          <a:xfrm>
            <a:off x="443721" y="1600200"/>
            <a:ext cx="7909704" cy="4724399"/>
          </a:xfrm>
        </p:spPr>
        <p:txBody>
          <a:bodyPr>
            <a:normAutofit/>
          </a:bodyPr>
          <a:lstStyle/>
          <a:p>
            <a:pPr algn="just"/>
            <a:r>
              <a:rPr lang="en-IN" sz="1800" b="1" kern="100" dirty="0">
                <a:solidFill>
                  <a:schemeClr val="tx2"/>
                </a:solidFill>
                <a:effectLst/>
                <a:ea typeface="Calibri" panose="020F0502020204030204" pitchFamily="34" charset="0"/>
                <a:cs typeface="Times New Roman" panose="02020603050405020304" pitchFamily="18" charset="0"/>
              </a:rPr>
              <a:t>Data Description</a:t>
            </a:r>
            <a:r>
              <a:rPr lang="en-IN" sz="1800" kern="100" dirty="0">
                <a:solidFill>
                  <a:schemeClr val="tx2"/>
                </a:solidFill>
                <a:effectLst/>
                <a:ea typeface="Calibri" panose="020F0502020204030204" pitchFamily="34" charset="0"/>
                <a:cs typeface="Times New Roman" panose="02020603050405020304" pitchFamily="18" charset="0"/>
              </a:rPr>
              <a:t> –</a:t>
            </a:r>
          </a:p>
          <a:p>
            <a:pPr algn="just"/>
            <a:r>
              <a:rPr lang="en-IN" sz="1800" kern="100" dirty="0">
                <a:solidFill>
                  <a:schemeClr val="tx2"/>
                </a:solidFill>
                <a:ea typeface="Calibri" panose="020F0502020204030204" pitchFamily="34" charset="0"/>
                <a:cs typeface="Times New Roman" panose="02020603050405020304" pitchFamily="18" charset="0"/>
              </a:rPr>
              <a:t>                                                 </a:t>
            </a:r>
            <a:r>
              <a:rPr lang="en-IN" sz="1800" kern="100" dirty="0">
                <a:solidFill>
                  <a:schemeClr val="tx2"/>
                </a:solidFill>
                <a:effectLst/>
                <a:ea typeface="Calibri" panose="020F0502020204030204" pitchFamily="34" charset="0"/>
                <a:cs typeface="Times New Roman" panose="02020603050405020304" pitchFamily="18" charset="0"/>
              </a:rPr>
              <a:t>The historical weather data for Pune, India, are intended to be provided by this dataset. It includes details about the city's weather patterns over time. </a:t>
            </a:r>
            <a:r>
              <a:rPr lang="en-US" sz="1800" kern="100" dirty="0">
                <a:solidFill>
                  <a:schemeClr val="tx2"/>
                </a:solidFill>
                <a:effectLst/>
                <a:ea typeface="Calibri" panose="020F0502020204030204" pitchFamily="34" charset="0"/>
                <a:cs typeface="Times New Roman" panose="02020603050405020304" pitchFamily="18" charset="0"/>
              </a:rPr>
              <a:t>Data is taken from the Kaggle website. This is large dataset contains 36745 rows and 25 columns.</a:t>
            </a:r>
            <a:endParaRPr lang="en-IN" sz="1800" kern="100" dirty="0">
              <a:solidFill>
                <a:schemeClr val="tx2"/>
              </a:solidFill>
              <a:ea typeface="Calibri" panose="020F0502020204030204" pitchFamily="34" charset="0"/>
              <a:cs typeface="Times New Roman" panose="02020603050405020304" pitchFamily="18" charset="0"/>
            </a:endParaRPr>
          </a:p>
          <a:p>
            <a:pPr algn="just"/>
            <a:r>
              <a:rPr lang="en-IN" sz="1800" kern="100" dirty="0">
                <a:solidFill>
                  <a:schemeClr val="tx2"/>
                </a:solidFill>
                <a:effectLst/>
                <a:ea typeface="Calibri" panose="020F0502020204030204" pitchFamily="34" charset="0"/>
                <a:cs typeface="Times New Roman" panose="02020603050405020304" pitchFamily="18" charset="0"/>
              </a:rPr>
              <a:t>The dataset normally consists of a number of columns (variables) that offer details about various weather-related topics. </a:t>
            </a:r>
          </a:p>
          <a:p>
            <a:pPr algn="just"/>
            <a:r>
              <a:rPr lang="en-US" sz="1800" kern="100" dirty="0">
                <a:solidFill>
                  <a:schemeClr val="tx2"/>
                </a:solidFill>
                <a:effectLst/>
                <a:ea typeface="Calibri" panose="020F0502020204030204" pitchFamily="34" charset="0"/>
                <a:cs typeface="Times New Roman" panose="02020603050405020304" pitchFamily="18" charset="0"/>
              </a:rPr>
              <a:t>One important task in data preprocessing is handling missing values. But there are no missing values present in this dataset.</a:t>
            </a:r>
          </a:p>
          <a:p>
            <a:pPr algn="just"/>
            <a:r>
              <a:rPr lang="en-US" sz="1800" kern="100" dirty="0">
                <a:solidFill>
                  <a:schemeClr val="tx2"/>
                </a:solidFill>
                <a:effectLst/>
                <a:ea typeface="Calibri" panose="020F0502020204030204" pitchFamily="34" charset="0"/>
                <a:cs typeface="Times New Roman" panose="02020603050405020304" pitchFamily="18" charset="0"/>
              </a:rPr>
              <a:t>Data preprocessing helps us in achieving better model performance and more accurate predictions. It ensures that our data is in the right format, free from inconsistencies, and ready to be fed into our machine learning models.</a:t>
            </a:r>
          </a:p>
          <a:p>
            <a:pPr algn="just"/>
            <a:endParaRPr lang="en-IN" sz="1800" kern="100" dirty="0">
              <a:solidFill>
                <a:schemeClr val="tx2"/>
              </a:solidFill>
              <a:effectLst/>
              <a:ea typeface="Calibri" panose="020F0502020204030204" pitchFamily="34" charset="0"/>
              <a:cs typeface="Times New Roman" panose="02020603050405020304" pitchFamily="18" charset="0"/>
            </a:endParaRPr>
          </a:p>
          <a:p>
            <a:pPr algn="l"/>
            <a:endParaRPr lang="en-IN" sz="2000" kern="100" dirty="0">
              <a:solidFill>
                <a:schemeClr val="tx2"/>
              </a:solidFill>
              <a:effectLst/>
              <a:ea typeface="Calibri" panose="020F0502020204030204" pitchFamily="34" charset="0"/>
              <a:cs typeface="Times New Roman" panose="02020603050405020304" pitchFamily="18" charset="0"/>
            </a:endParaRPr>
          </a:p>
          <a:p>
            <a:pPr algn="l"/>
            <a:endParaRPr lang="en-IN" dirty="0">
              <a:solidFill>
                <a:schemeClr val="tx2"/>
              </a:solidFill>
            </a:endParaRPr>
          </a:p>
        </p:txBody>
      </p:sp>
      <p:pic>
        <p:nvPicPr>
          <p:cNvPr id="4" name="Picture 3">
            <a:extLst>
              <a:ext uri="{FF2B5EF4-FFF2-40B4-BE49-F238E27FC236}">
                <a16:creationId xmlns:a16="http://schemas.microsoft.com/office/drawing/2014/main" id="{7511C432-0773-5015-814D-2F073A305B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8145" y="1769269"/>
            <a:ext cx="3146334" cy="33194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9479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919A1-4447-2A4C-766A-CBE724A64EF0}"/>
              </a:ext>
            </a:extLst>
          </p:cNvPr>
          <p:cNvSpPr txBox="1"/>
          <p:nvPr/>
        </p:nvSpPr>
        <p:spPr>
          <a:xfrm>
            <a:off x="416943" y="513273"/>
            <a:ext cx="11470257" cy="1759969"/>
          </a:xfrm>
          <a:prstGeom prst="rect">
            <a:avLst/>
          </a:prstGeom>
          <a:noFill/>
        </p:spPr>
        <p:txBody>
          <a:bodyPr wrap="square" rtlCol="0">
            <a:spAutoFit/>
          </a:bodyPr>
          <a:lstStyle/>
          <a:p>
            <a:pPr>
              <a:lnSpc>
                <a:spcPct val="107000"/>
              </a:lnSpc>
              <a:spcAft>
                <a:spcPts val="800"/>
              </a:spcAft>
            </a:pPr>
            <a:r>
              <a:rPr lang="en-IN" sz="1800" kern="100" dirty="0">
                <a:effectLst/>
                <a:latin typeface="Goudy Old Style" panose="02020502050305020303" pitchFamily="18" charset="0"/>
                <a:ea typeface="Calibri" panose="020F0502020204030204" pitchFamily="34" charset="0"/>
                <a:cs typeface="Times New Roman" panose="02020603050405020304" pitchFamily="18" charset="0"/>
              </a:rPr>
              <a:t>Here is short overview of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Goudy Old Style" panose="02020502050305020303" pitchFamily="18" charset="0"/>
                <a:ea typeface="Calibri" panose="020F0502020204030204" pitchFamily="34" charset="0"/>
                <a:cs typeface="Times New Roman" panose="02020603050405020304" pitchFamily="18" charset="0"/>
              </a:rPr>
              <a:t>Source: Kaggle.com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kern="100" dirty="0">
                <a:effectLst/>
                <a:latin typeface="Goudy Old Style" panose="02020502050305020303" pitchFamily="18" charset="0"/>
                <a:ea typeface="Calibri" panose="020F0502020204030204" pitchFamily="34" charset="0"/>
                <a:cs typeface="Times New Roman" panose="02020603050405020304" pitchFamily="18" charset="0"/>
              </a:rPr>
              <a:t>Link: </a:t>
            </a:r>
            <a:r>
              <a:rPr lang="en-IN" sz="1800" u="sng" kern="100" dirty="0">
                <a:solidFill>
                  <a:srgbClr val="0563C1"/>
                </a:solidFill>
                <a:effectLst/>
                <a:latin typeface="Goudy Old Style" panose="02020502050305020303" pitchFamily="18" charset="0"/>
                <a:ea typeface="Calibri" panose="020F0502020204030204" pitchFamily="34" charset="0"/>
                <a:cs typeface="Times New Roman" panose="02020603050405020304" pitchFamily="18" charset="0"/>
                <a:hlinkClick r:id="rId2"/>
              </a:rPr>
              <a:t>https://www.kaggle.com/datasets/dipakdeshmukh/weather-data-of-punemaharashtraindia2008-2022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kern="100" dirty="0">
                <a:effectLst/>
                <a:latin typeface="Goudy Old Style" panose="02020502050305020303" pitchFamily="18" charset="0"/>
                <a:ea typeface="Calibri" panose="020F0502020204030204" pitchFamily="34" charset="0"/>
                <a:cs typeface="Times New Roman" panose="02020603050405020304" pitchFamily="18" charset="0"/>
              </a:rPr>
              <a:t>Weather Data of Pune, Maharashtra, India. (1 January 2018 to 11 March 2022).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96F204AC-B47E-2B6A-520A-9254BBAF0451}"/>
              </a:ext>
            </a:extLst>
          </p:cNvPr>
          <p:cNvPicPr>
            <a:picLocks noChangeAspect="1"/>
          </p:cNvPicPr>
          <p:nvPr/>
        </p:nvPicPr>
        <p:blipFill>
          <a:blip r:embed="rId3"/>
          <a:stretch>
            <a:fillRect/>
          </a:stretch>
        </p:blipFill>
        <p:spPr>
          <a:xfrm>
            <a:off x="1275271" y="2444692"/>
            <a:ext cx="9753600" cy="4071485"/>
          </a:xfrm>
          <a:prstGeom prst="rect">
            <a:avLst/>
          </a:prstGeom>
        </p:spPr>
      </p:pic>
    </p:spTree>
    <p:extLst>
      <p:ext uri="{BB962C8B-B14F-4D97-AF65-F5344CB8AC3E}">
        <p14:creationId xmlns:p14="http://schemas.microsoft.com/office/powerpoint/2010/main" val="134559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0804-3F47-5285-F8E7-211C7C8672DF}"/>
              </a:ext>
            </a:extLst>
          </p:cNvPr>
          <p:cNvSpPr>
            <a:spLocks noGrp="1"/>
          </p:cNvSpPr>
          <p:nvPr>
            <p:ph type="title"/>
          </p:nvPr>
        </p:nvSpPr>
        <p:spPr>
          <a:xfrm>
            <a:off x="545284" y="1680893"/>
            <a:ext cx="11101431" cy="4701396"/>
          </a:xfrm>
        </p:spPr>
        <p:txBody>
          <a:bodyPr>
            <a:noAutofit/>
          </a:bodyPr>
          <a:lstStyle/>
          <a:p>
            <a:pPr algn="l">
              <a:lnSpc>
                <a:spcPct val="107000"/>
              </a:lnSpc>
              <a:spcAft>
                <a:spcPts val="800"/>
              </a:spcAft>
            </a:pPr>
            <a:r>
              <a:rPr lang="en-IN" sz="1800" b="1" kern="100" dirty="0">
                <a:solidFill>
                  <a:schemeClr val="accent1"/>
                </a:solidFill>
                <a:effectLst/>
                <a:latin typeface="+mn-lt"/>
                <a:ea typeface="Calibri" panose="020F0502020204030204" pitchFamily="34" charset="0"/>
                <a:cs typeface="Times New Roman" panose="02020603050405020304" pitchFamily="18" charset="0"/>
              </a:rPr>
              <a:t>Date/Time</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This column typically records the date and time of the weather observation.</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Temperature</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It includes columns such as "Temperature," which records the air temperature at the time of the observation. It have sub-columns like maximum temperature (Max Temp) and minimum temperature (Min Temp) for the day.</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Humidity</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This column indicates the level of humidity in the air, represented as a percentage.</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Precipitation</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Precipitation columns might include data on rainfall, snowfall, or other forms of precipitation. Common columns include "Precipitation," "Rainfall," and "Snowfall."</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Wind Speed</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This column provides information about the speed of the wind at the time of observation, often measured in units like kilometres per hour (km/h) or meters per second (m/s).</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Wind Direction</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It specifies the direction from which the wind is coming, usually given in degrees.</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Pressure</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Atmospheric pressure is often included, and it can be measured in various units like millibars (mb).</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Visibility</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Visibility refers to how far one can see in the atmosphere. It is typically measured in kilometres (km) or meters (m).</a:t>
            </a:r>
            <a:br>
              <a:rPr lang="en-IN" sz="1800" kern="100" dirty="0">
                <a:solidFill>
                  <a:schemeClr val="tx1"/>
                </a:solidFill>
                <a:effectLst/>
                <a:latin typeface="+mn-lt"/>
                <a:ea typeface="Calibri" panose="020F0502020204030204" pitchFamily="34" charset="0"/>
                <a:cs typeface="Times New Roman" panose="02020603050405020304" pitchFamily="18" charset="0"/>
              </a:rPr>
            </a:br>
            <a:r>
              <a:rPr lang="en-IN" sz="1800" b="1" kern="100" dirty="0">
                <a:solidFill>
                  <a:schemeClr val="accent1"/>
                </a:solidFill>
                <a:effectLst/>
                <a:latin typeface="+mn-lt"/>
                <a:ea typeface="Calibri" panose="020F0502020204030204" pitchFamily="34" charset="0"/>
                <a:cs typeface="Times New Roman" panose="02020603050405020304" pitchFamily="18" charset="0"/>
              </a:rPr>
              <a:t>Weather Conditions</a:t>
            </a:r>
            <a:r>
              <a:rPr lang="en-IN" sz="1800" kern="100" dirty="0">
                <a:solidFill>
                  <a:schemeClr val="accent1"/>
                </a:solidFill>
                <a:effectLst/>
                <a:latin typeface="+mn-lt"/>
                <a:ea typeface="Calibri" panose="020F0502020204030204" pitchFamily="34" charset="0"/>
                <a:cs typeface="Times New Roman" panose="02020603050405020304" pitchFamily="18" charset="0"/>
              </a:rPr>
              <a:t>: </a:t>
            </a:r>
            <a:r>
              <a:rPr lang="en-IN" sz="1800" kern="100" dirty="0">
                <a:solidFill>
                  <a:schemeClr val="tx1"/>
                </a:solidFill>
                <a:effectLst/>
                <a:latin typeface="+mn-lt"/>
                <a:ea typeface="Calibri" panose="020F0502020204030204" pitchFamily="34" charset="0"/>
                <a:cs typeface="Times New Roman" panose="02020603050405020304" pitchFamily="18" charset="0"/>
              </a:rPr>
              <a:t>This column might describe the overall weather conditions, such as "Clear," "Cloudy," "Rainy," "Snowy," etc.</a:t>
            </a:r>
            <a:br>
              <a:rPr lang="en-IN" sz="1800" kern="100" dirty="0">
                <a:solidFill>
                  <a:schemeClr val="tx1"/>
                </a:solidFill>
                <a:effectLst/>
                <a:latin typeface="+mn-lt"/>
                <a:ea typeface="Calibri" panose="020F0502020204030204" pitchFamily="34" charset="0"/>
                <a:cs typeface="Times New Roman" panose="02020603050405020304" pitchFamily="18" charset="0"/>
              </a:rPr>
            </a:br>
            <a:endParaRPr lang="en-IN" sz="1800" dirty="0">
              <a:solidFill>
                <a:schemeClr val="tx1"/>
              </a:solidFill>
              <a:latin typeface="+mn-lt"/>
            </a:endParaRPr>
          </a:p>
        </p:txBody>
      </p:sp>
      <p:sp>
        <p:nvSpPr>
          <p:cNvPr id="3" name="TextBox 2">
            <a:extLst>
              <a:ext uri="{FF2B5EF4-FFF2-40B4-BE49-F238E27FC236}">
                <a16:creationId xmlns:a16="http://schemas.microsoft.com/office/drawing/2014/main" id="{3CE5278B-922C-11DC-8038-CCDBE5FC528F}"/>
              </a:ext>
            </a:extLst>
          </p:cNvPr>
          <p:cNvSpPr txBox="1"/>
          <p:nvPr/>
        </p:nvSpPr>
        <p:spPr>
          <a:xfrm>
            <a:off x="919119" y="884207"/>
            <a:ext cx="5404043" cy="461665"/>
          </a:xfrm>
          <a:prstGeom prst="rect">
            <a:avLst/>
          </a:prstGeom>
          <a:noFill/>
        </p:spPr>
        <p:txBody>
          <a:bodyPr wrap="square" rtlCol="0">
            <a:spAutoFit/>
          </a:bodyPr>
          <a:lstStyle/>
          <a:p>
            <a:pPr marL="342900" indent="-342900">
              <a:buFont typeface="Wingdings" panose="05000000000000000000" pitchFamily="2" charset="2"/>
              <a:buChar char="§"/>
            </a:pPr>
            <a:r>
              <a:rPr lang="en-IN" sz="2400" b="1" u="sng" kern="100" dirty="0">
                <a:solidFill>
                  <a:schemeClr val="tx2"/>
                </a:solidFill>
                <a:effectLst/>
                <a:latin typeface="+mn-lt"/>
                <a:ea typeface="Calibri" panose="020F0502020204030204" pitchFamily="34" charset="0"/>
                <a:cs typeface="Times New Roman" panose="02020603050405020304" pitchFamily="18" charset="0"/>
              </a:rPr>
              <a:t>Variables Name –</a:t>
            </a:r>
            <a:endParaRPr lang="en-IN" sz="2400" u="sng" dirty="0">
              <a:solidFill>
                <a:schemeClr val="tx2"/>
              </a:solidFill>
            </a:endParaRPr>
          </a:p>
        </p:txBody>
      </p:sp>
    </p:spTree>
    <p:extLst>
      <p:ext uri="{BB962C8B-B14F-4D97-AF65-F5344CB8AC3E}">
        <p14:creationId xmlns:p14="http://schemas.microsoft.com/office/powerpoint/2010/main" val="389599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B557-70D3-9506-021F-7632D57E23D4}"/>
              </a:ext>
            </a:extLst>
          </p:cNvPr>
          <p:cNvSpPr>
            <a:spLocks noGrp="1"/>
          </p:cNvSpPr>
          <p:nvPr>
            <p:ph type="title"/>
          </p:nvPr>
        </p:nvSpPr>
        <p:spPr>
          <a:xfrm>
            <a:off x="2196860" y="1003060"/>
            <a:ext cx="7798279" cy="703533"/>
          </a:xfrm>
        </p:spPr>
        <p:txBody>
          <a:bodyPr/>
          <a:lstStyle/>
          <a:p>
            <a:pPr marL="457200" indent="-457200">
              <a:buFont typeface="Wingdings" panose="05000000000000000000" pitchFamily="2" charset="2"/>
              <a:buChar char="q"/>
            </a:pPr>
            <a:r>
              <a:rPr lang="en-US" b="1" dirty="0"/>
              <a:t>Bar Plot of Monthly Max and Min Temperatures</a:t>
            </a:r>
            <a:endParaRPr lang="en-IN" b="1" dirty="0"/>
          </a:p>
        </p:txBody>
      </p:sp>
      <p:pic>
        <p:nvPicPr>
          <p:cNvPr id="6" name="Content Placeholder 5">
            <a:extLst>
              <a:ext uri="{FF2B5EF4-FFF2-40B4-BE49-F238E27FC236}">
                <a16:creationId xmlns:a16="http://schemas.microsoft.com/office/drawing/2014/main" id="{BCD06877-E213-7C41-0A32-1B96D1D0C13E}"/>
              </a:ext>
            </a:extLst>
          </p:cNvPr>
          <p:cNvPicPr>
            <a:picLocks noGrp="1" noChangeAspect="1"/>
          </p:cNvPicPr>
          <p:nvPr>
            <p:ph idx="1"/>
          </p:nvPr>
        </p:nvPicPr>
        <p:blipFill>
          <a:blip r:embed="rId2"/>
          <a:stretch>
            <a:fillRect/>
          </a:stretch>
        </p:blipFill>
        <p:spPr>
          <a:xfrm>
            <a:off x="1239328" y="1889185"/>
            <a:ext cx="9713344" cy="3355675"/>
          </a:xfrm>
        </p:spPr>
      </p:pic>
      <p:sp>
        <p:nvSpPr>
          <p:cNvPr id="4" name="Text Placeholder 3">
            <a:extLst>
              <a:ext uri="{FF2B5EF4-FFF2-40B4-BE49-F238E27FC236}">
                <a16:creationId xmlns:a16="http://schemas.microsoft.com/office/drawing/2014/main" id="{D8C56E8F-B0AA-F64F-A62F-5FE167AE0AE1}"/>
              </a:ext>
            </a:extLst>
          </p:cNvPr>
          <p:cNvSpPr>
            <a:spLocks noGrp="1"/>
          </p:cNvSpPr>
          <p:nvPr>
            <p:ph type="body" sz="half" idx="2"/>
          </p:nvPr>
        </p:nvSpPr>
        <p:spPr>
          <a:xfrm>
            <a:off x="1197633" y="5613877"/>
            <a:ext cx="9796732" cy="1077217"/>
          </a:xfrm>
        </p:spPr>
        <p:txBody>
          <a:bodyPr>
            <a:normAutofit/>
          </a:bodyPr>
          <a:lstStyle/>
          <a:p>
            <a:r>
              <a:rPr lang="en-US" sz="1800" b="1" dirty="0"/>
              <a:t>Conclusion:-  </a:t>
            </a:r>
            <a:r>
              <a:rPr lang="en-US" sz="1800" dirty="0"/>
              <a:t>The plot provides a visual comparison of the monthly average maximum and minimum temperatures in Pune, India, over the specified time period.</a:t>
            </a:r>
          </a:p>
        </p:txBody>
      </p:sp>
      <p:sp>
        <p:nvSpPr>
          <p:cNvPr id="5" name="TextBox 4">
            <a:extLst>
              <a:ext uri="{FF2B5EF4-FFF2-40B4-BE49-F238E27FC236}">
                <a16:creationId xmlns:a16="http://schemas.microsoft.com/office/drawing/2014/main" id="{F3152738-0855-6911-D7EE-983232F730EA}"/>
              </a:ext>
            </a:extLst>
          </p:cNvPr>
          <p:cNvSpPr txBox="1"/>
          <p:nvPr/>
        </p:nvSpPr>
        <p:spPr>
          <a:xfrm>
            <a:off x="182146" y="464451"/>
            <a:ext cx="5913854" cy="1200329"/>
          </a:xfrm>
          <a:prstGeom prst="rect">
            <a:avLst/>
          </a:prstGeom>
          <a:noFill/>
        </p:spPr>
        <p:txBody>
          <a:bodyPr wrap="square" rtlCol="0">
            <a:spAutoFit/>
          </a:bodyPr>
          <a:lstStyle/>
          <a:p>
            <a:pPr marL="457200" indent="-457200">
              <a:buFont typeface="Arial" panose="020B0604020202020204" pitchFamily="34" charset="0"/>
              <a:buChar char="•"/>
            </a:pPr>
            <a:r>
              <a:rPr lang="en-US" sz="3600" b="1" u="sng" dirty="0">
                <a:solidFill>
                  <a:schemeClr val="tx2">
                    <a:lumMod val="75000"/>
                  </a:schemeClr>
                </a:solidFill>
              </a:rPr>
              <a:t>Exploratory Data </a:t>
            </a:r>
            <a:r>
              <a:rPr lang="en-US" sz="3200" b="1" u="sng" dirty="0">
                <a:solidFill>
                  <a:schemeClr val="tx2">
                    <a:lumMod val="75000"/>
                  </a:schemeClr>
                </a:solidFill>
              </a:rPr>
              <a:t>Analysis</a:t>
            </a:r>
            <a:endParaRPr lang="en-IN" sz="3600" b="1" u="sng" dirty="0">
              <a:solidFill>
                <a:schemeClr val="tx2">
                  <a:lumMod val="75000"/>
                </a:schemeClr>
              </a:solidFill>
            </a:endParaRPr>
          </a:p>
          <a:p>
            <a:pPr marL="457200" indent="-457200">
              <a:buFont typeface="Arial" panose="020B0604020202020204" pitchFamily="34" charset="0"/>
              <a:buChar char="•"/>
            </a:pPr>
            <a:endParaRPr lang="en-IN" sz="3600" u="sng" dirty="0"/>
          </a:p>
        </p:txBody>
      </p:sp>
    </p:spTree>
    <p:extLst>
      <p:ext uri="{BB962C8B-B14F-4D97-AF65-F5344CB8AC3E}">
        <p14:creationId xmlns:p14="http://schemas.microsoft.com/office/powerpoint/2010/main" val="27387144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{15A94EDD-E0B3-4EB1-BBD7-EA51F1EC8BAB}tf55705232_win32</Template>
  <TotalTime>1894</TotalTime>
  <Words>2751</Words>
  <Application>Microsoft Office PowerPoint</Application>
  <PresentationFormat>Widescreen</PresentationFormat>
  <Paragraphs>245</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Goudy Old Style</vt:lpstr>
      <vt:lpstr>Symbol</vt:lpstr>
      <vt:lpstr>Times New Roman</vt:lpstr>
      <vt:lpstr>Wingdings</vt:lpstr>
      <vt:lpstr>Wingdings 2</vt:lpstr>
      <vt:lpstr>SlateVTI</vt:lpstr>
      <vt:lpstr>PowerPoint Presentation</vt:lpstr>
      <vt:lpstr>Index </vt:lpstr>
      <vt:lpstr>Introduction</vt:lpstr>
      <vt:lpstr>Objectives</vt:lpstr>
      <vt:lpstr>PowerPoint Presentation</vt:lpstr>
      <vt:lpstr>Data Pre-processing-</vt:lpstr>
      <vt:lpstr>PowerPoint Presentation</vt:lpstr>
      <vt:lpstr>Date/Time: This column typically records the date and time of the weather observation. Temperature: It includes columns such as "Temperature," which records the air temperature at the time of the observation. It have sub-columns like maximum temperature (Max Temp) and minimum temperature (Min Temp) for the day. Humidity: This column indicates the level of humidity in the air, represented as a percentage. Precipitation: Precipitation columns might include data on rainfall, snowfall, or other forms of precipitation. Common columns include "Precipitation," "Rainfall," and "Snowfall." Wind Speed: This column provides information about the speed of the wind at the time of observation, often measured in units like kilometres per hour (km/h) or meters per second (m/s). Wind Direction: It specifies the direction from which the wind is coming, usually given in degrees. Pressure: Atmospheric pressure is often included, and it can be measured in various units like millibars (mb). Visibility: Visibility refers to how far one can see in the atmosphere. It is typically measured in kilometres (km) or meters (m). Weather Conditions: This column might describe the overall weather conditions, such as "Clear," "Cloudy," "Rainy," "Snowy," etc. </vt:lpstr>
      <vt:lpstr>Bar Plot of Monthly Max and Min Temperatures</vt:lpstr>
      <vt:lpstr>Bar Plot of Monthly Average Rainfall</vt:lpstr>
      <vt:lpstr>Heatmap</vt:lpstr>
      <vt:lpstr>Autocorrelation Function and Partial Autocorrelation Function</vt:lpstr>
      <vt:lpstr>Seasonal Decomposition</vt:lpstr>
      <vt:lpstr>SARIMA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22MSDS321: Capstone Mini Project on Trend Analysis and Weather Forecasting for Pune City, Maharashtra, India</dc:title>
  <dc:creator>Rohit Dixit</dc:creator>
  <cp:lastModifiedBy>Rohit Dixit</cp:lastModifiedBy>
  <cp:revision>133</cp:revision>
  <dcterms:created xsi:type="dcterms:W3CDTF">2023-10-17T17:29:47Z</dcterms:created>
  <dcterms:modified xsi:type="dcterms:W3CDTF">2023-11-30T19:45:10Z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